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6194f56e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6194f56e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6194f56e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194f56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194f56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194f56e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6194f56e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6194f56e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6194f56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6194f56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6194f56e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6194f56e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6194f56e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6194f56e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6194f56e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6194f56e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6194f56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194f56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194f56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194f56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6194f56e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194f56e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25.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2.jpg"/><Relationship Id="rId5"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sz="5100">
                <a:solidFill>
                  <a:srgbClr val="FFFFFF"/>
                </a:solidFill>
              </a:rPr>
              <a:t>Finding Best POIs</a:t>
            </a:r>
            <a:endParaRPr sz="51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p>
        </p:txBody>
      </p:sp>
      <p:pic>
        <p:nvPicPr>
          <p:cNvPr descr="Nemo | Finding Nemo | PIXAR | shopDisney" id="73" name="Google Shape;73;p13"/>
          <p:cNvPicPr preferRelativeResize="0"/>
          <p:nvPr/>
        </p:nvPicPr>
        <p:blipFill>
          <a:blip r:embed="rId3">
            <a:alphaModFix/>
          </a:blip>
          <a:stretch>
            <a:fillRect/>
          </a:stretch>
        </p:blipFill>
        <p:spPr>
          <a:xfrm>
            <a:off x="9" y="2573425"/>
            <a:ext cx="9143978" cy="2571750"/>
          </a:xfrm>
          <a:prstGeom prst="rect">
            <a:avLst/>
          </a:prstGeom>
          <a:noFill/>
          <a:ln>
            <a:noFill/>
          </a:ln>
        </p:spPr>
      </p:pic>
      <p:sp>
        <p:nvSpPr>
          <p:cNvPr id="74" name="Google Shape;74;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Wonho Choi</a:t>
            </a:r>
            <a:endParaRPr b="1" sz="24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2"/>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6" name="Google Shape;166;p22"/>
          <p:cNvSpPr txBox="1"/>
          <p:nvPr/>
        </p:nvSpPr>
        <p:spPr>
          <a:xfrm>
            <a:off x="3919525" y="-46050"/>
            <a:ext cx="53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latin typeface="Lato"/>
                <a:ea typeface="Lato"/>
                <a:cs typeface="Lato"/>
                <a:sym typeface="Lato"/>
              </a:rPr>
              <a:t>Rank 1. Miku</a:t>
            </a:r>
            <a:r>
              <a:rPr b="1" lang="en">
                <a:solidFill>
                  <a:srgbClr val="FFFFFF"/>
                </a:solidFill>
                <a:latin typeface="Lato"/>
                <a:ea typeface="Lato"/>
                <a:cs typeface="Lato"/>
                <a:sym typeface="Lato"/>
              </a:rPr>
              <a:t>         </a:t>
            </a:r>
            <a:endParaRPr b="1">
              <a:highlight>
                <a:srgbClr val="FFFFFF"/>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0" name="Shape 170"/>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0" y="0"/>
            <a:ext cx="4572001" cy="2442476"/>
          </a:xfrm>
          <a:prstGeom prst="rect">
            <a:avLst/>
          </a:prstGeom>
          <a:noFill/>
          <a:ln>
            <a:noFill/>
          </a:ln>
        </p:spPr>
      </p:pic>
      <p:pic>
        <p:nvPicPr>
          <p:cNvPr id="172" name="Google Shape;172;p23"/>
          <p:cNvPicPr preferRelativeResize="0"/>
          <p:nvPr/>
        </p:nvPicPr>
        <p:blipFill>
          <a:blip r:embed="rId4">
            <a:alphaModFix/>
          </a:blip>
          <a:stretch>
            <a:fillRect/>
          </a:stretch>
        </p:blipFill>
        <p:spPr>
          <a:xfrm>
            <a:off x="4572100" y="0"/>
            <a:ext cx="4571999" cy="2442475"/>
          </a:xfrm>
          <a:prstGeom prst="rect">
            <a:avLst/>
          </a:prstGeom>
          <a:noFill/>
          <a:ln>
            <a:noFill/>
          </a:ln>
        </p:spPr>
      </p:pic>
      <p:sp>
        <p:nvSpPr>
          <p:cNvPr id="173" name="Google Shape;173;p23"/>
          <p:cNvSpPr txBox="1"/>
          <p:nvPr/>
        </p:nvSpPr>
        <p:spPr>
          <a:xfrm>
            <a:off x="2889400" y="23727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'rating'</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174" name="Google Shape;174;p23"/>
          <p:cNvSpPr txBox="1"/>
          <p:nvPr/>
        </p:nvSpPr>
        <p:spPr>
          <a:xfrm>
            <a:off x="7460675" y="23727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'rating'</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pic>
        <p:nvPicPr>
          <p:cNvPr id="175" name="Google Shape;175;p23"/>
          <p:cNvPicPr preferRelativeResize="0"/>
          <p:nvPr/>
        </p:nvPicPr>
        <p:blipFill>
          <a:blip r:embed="rId5">
            <a:alphaModFix/>
          </a:blip>
          <a:stretch>
            <a:fillRect/>
          </a:stretch>
        </p:blipFill>
        <p:spPr>
          <a:xfrm>
            <a:off x="-30737" y="3414400"/>
            <a:ext cx="2593627" cy="1729100"/>
          </a:xfrm>
          <a:prstGeom prst="rect">
            <a:avLst/>
          </a:prstGeom>
          <a:noFill/>
          <a:ln>
            <a:noFill/>
          </a:ln>
        </p:spPr>
      </p:pic>
      <p:pic>
        <p:nvPicPr>
          <p:cNvPr id="176" name="Google Shape;176;p23"/>
          <p:cNvPicPr preferRelativeResize="0"/>
          <p:nvPr/>
        </p:nvPicPr>
        <p:blipFill>
          <a:blip r:embed="rId6">
            <a:alphaModFix/>
          </a:blip>
          <a:stretch>
            <a:fillRect/>
          </a:stretch>
        </p:blipFill>
        <p:spPr>
          <a:xfrm>
            <a:off x="6632075" y="3916925"/>
            <a:ext cx="2465301" cy="1199800"/>
          </a:xfrm>
          <a:prstGeom prst="rect">
            <a:avLst/>
          </a:prstGeom>
          <a:noFill/>
          <a:ln>
            <a:noFill/>
          </a:ln>
        </p:spPr>
      </p:pic>
      <p:sp>
        <p:nvSpPr>
          <p:cNvPr id="177" name="Google Shape;177;p23"/>
          <p:cNvSpPr txBox="1"/>
          <p:nvPr/>
        </p:nvSpPr>
        <p:spPr>
          <a:xfrm>
            <a:off x="1759600" y="2458400"/>
            <a:ext cx="36507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5"/>
                </a:solidFill>
                <a:latin typeface="Raleway"/>
                <a:ea typeface="Raleway"/>
                <a:cs typeface="Raleway"/>
                <a:sym typeface="Raleway"/>
              </a:rPr>
              <a:t>Problems: </a:t>
            </a:r>
            <a:endParaRPr b="1" sz="25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8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chemeClr val="accent5"/>
                </a:solidFill>
                <a:latin typeface="Raleway"/>
                <a:ea typeface="Raleway"/>
                <a:cs typeface="Raleway"/>
                <a:sym typeface="Raleway"/>
              </a:rPr>
              <a:t>Ratings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don’t represent the entirety</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of customers’ opinions.</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latin typeface="Raleway"/>
              <a:ea typeface="Raleway"/>
              <a:cs typeface="Raleway"/>
              <a:sym typeface="Raleway"/>
            </a:endParaRPr>
          </a:p>
          <a:p>
            <a:pPr indent="0" lvl="0" marL="0" rtl="0" algn="l">
              <a:spcBef>
                <a:spcPts val="0"/>
              </a:spcBef>
              <a:spcAft>
                <a:spcPts val="0"/>
              </a:spcAft>
              <a:buNone/>
            </a:pPr>
            <a:r>
              <a:rPr b="1" lang="en" sz="1600">
                <a:solidFill>
                  <a:schemeClr val="accent5"/>
                </a:solidFill>
                <a:latin typeface="Raleway"/>
                <a:ea typeface="Raleway"/>
                <a:cs typeface="Raleway"/>
                <a:sym typeface="Raleway"/>
              </a:rPr>
              <a:t>Popularity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matters too.</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
        <p:nvSpPr>
          <p:cNvPr id="178" name="Google Shape;178;p23"/>
          <p:cNvSpPr txBox="1"/>
          <p:nvPr/>
        </p:nvSpPr>
        <p:spPr>
          <a:xfrm>
            <a:off x="4572100" y="2458400"/>
            <a:ext cx="44382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B6D7A8"/>
                </a:solidFill>
                <a:latin typeface="Raleway"/>
                <a:ea typeface="Raleway"/>
                <a:cs typeface="Raleway"/>
                <a:sym typeface="Raleway"/>
              </a:rPr>
              <a:t>Solution: </a:t>
            </a:r>
            <a:endParaRPr b="1" sz="2500">
              <a:solidFill>
                <a:srgbClr val="B6D7A8"/>
              </a:solidFill>
              <a:latin typeface="Raleway"/>
              <a:ea typeface="Raleway"/>
              <a:cs typeface="Raleway"/>
              <a:sym typeface="Raleway"/>
            </a:endParaRPr>
          </a:p>
          <a:p>
            <a:pPr indent="0" lvl="0" marL="0" rtl="0" algn="l">
              <a:spcBef>
                <a:spcPts val="0"/>
              </a:spcBef>
              <a:spcAft>
                <a:spcPts val="0"/>
              </a:spcAft>
              <a:buNone/>
            </a:pPr>
            <a:r>
              <a:t/>
            </a:r>
            <a:endParaRPr b="1" sz="800">
              <a:latin typeface="Raleway"/>
              <a:ea typeface="Raleway"/>
              <a:cs typeface="Raleway"/>
              <a:sym typeface="Raleway"/>
            </a:endParaRPr>
          </a:p>
          <a:p>
            <a:pPr indent="0" lvl="0" marL="0" rtl="0" algn="l">
              <a:spcBef>
                <a:spcPts val="0"/>
              </a:spcBef>
              <a:spcAft>
                <a:spcPts val="0"/>
              </a:spcAft>
              <a:buNone/>
            </a:pPr>
            <a:r>
              <a:rPr b="1" lang="en" sz="1600">
                <a:solidFill>
                  <a:srgbClr val="B6D7A8"/>
                </a:solidFill>
                <a:latin typeface="Raleway"/>
                <a:ea typeface="Raleway"/>
                <a:cs typeface="Raleway"/>
                <a:sym typeface="Raleway"/>
              </a:rPr>
              <a:t>Popularity score</a:t>
            </a:r>
            <a:endParaRPr b="1" sz="1600">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(rating count)</a:t>
            </a:r>
            <a:r>
              <a:rPr b="1" lang="en">
                <a:solidFill>
                  <a:srgbClr val="D5A6BD"/>
                </a:solidFill>
                <a:latin typeface="Raleway"/>
                <a:ea typeface="Raleway"/>
                <a:cs typeface="Raleway"/>
                <a:sym typeface="Raleway"/>
              </a:rPr>
              <a:t>/</a:t>
            </a:r>
            <a:r>
              <a:rPr b="1" lang="en">
                <a:solidFill>
                  <a:srgbClr val="FFFFFF"/>
                </a:solidFill>
                <a:latin typeface="Raleway"/>
                <a:ea typeface="Raleway"/>
                <a:cs typeface="Raleway"/>
                <a:sym typeface="Raleway"/>
              </a:rPr>
              <a:t>count.mean()</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en">
                <a:solidFill>
                  <a:srgbClr val="B6D7A8"/>
                </a:solidFill>
                <a:latin typeface="Raleway"/>
                <a:ea typeface="Raleway"/>
                <a:cs typeface="Raleway"/>
                <a:sym typeface="Raleway"/>
              </a:rPr>
              <a:t>Popularity_multiplier</a:t>
            </a:r>
            <a:endParaRPr b="1">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1+(rating count</a:t>
            </a:r>
            <a:r>
              <a:rPr b="1" lang="en">
                <a:solidFill>
                  <a:srgbClr val="D5A6BD"/>
                </a:solidFill>
                <a:latin typeface="Raleway"/>
                <a:ea typeface="Raleway"/>
                <a:cs typeface="Raleway"/>
                <a:sym typeface="Raleway"/>
              </a:rPr>
              <a:t>/</a:t>
            </a:r>
            <a:r>
              <a:rPr b="1" lang="en">
                <a:solidFill>
                  <a:srgbClr val="FFFFFF"/>
                </a:solidFill>
                <a:latin typeface="Raleway"/>
                <a:ea typeface="Raleway"/>
                <a:cs typeface="Raleway"/>
                <a:sym typeface="Raleway"/>
              </a:rPr>
              <a:t>count.max())</a:t>
            </a:r>
            <a:endParaRPr b="1">
              <a:solidFill>
                <a:srgbClr val="FFFFFF"/>
              </a:solidFill>
              <a:latin typeface="Raleway"/>
              <a:ea typeface="Raleway"/>
              <a:cs typeface="Raleway"/>
              <a:sym typeface="Raleway"/>
            </a:endParaRPr>
          </a:p>
          <a:p>
            <a:pPr indent="0" lvl="0" marL="0" rtl="0" algn="l">
              <a:spcBef>
                <a:spcPts val="0"/>
              </a:spcBef>
              <a:spcAft>
                <a:spcPts val="0"/>
              </a:spcAft>
              <a:buNone/>
            </a:pPr>
            <a:r>
              <a:rPr b="1" lang="en">
                <a:solidFill>
                  <a:srgbClr val="B6D7A8"/>
                </a:solidFill>
                <a:latin typeface="Raleway"/>
                <a:ea typeface="Raleway"/>
                <a:cs typeface="Raleway"/>
                <a:sym typeface="Raleway"/>
              </a:rPr>
              <a:t>Wonho_recommend_score</a:t>
            </a:r>
            <a:endParaRPr b="1">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popularity_multiplier</a:t>
            </a:r>
            <a:r>
              <a:rPr b="1" lang="en">
                <a:solidFill>
                  <a:srgbClr val="D5A6BD"/>
                </a:solidFill>
                <a:latin typeface="Raleway"/>
                <a:ea typeface="Raleway"/>
                <a:cs typeface="Raleway"/>
                <a:sym typeface="Raleway"/>
              </a:rPr>
              <a:t>X</a:t>
            </a:r>
            <a:r>
              <a:rPr b="1" lang="en">
                <a:solidFill>
                  <a:srgbClr val="FFFFFF"/>
                </a:solidFill>
                <a:latin typeface="Raleway"/>
                <a:ea typeface="Raleway"/>
                <a:cs typeface="Raleway"/>
                <a:sym typeface="Raleway"/>
              </a:rPr>
              <a:t>rating</a:t>
            </a:r>
            <a:endParaRPr b="1">
              <a:solidFill>
                <a:srgbClr val="FFFFFF"/>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pic>
        <p:nvPicPr>
          <p:cNvPr id="179" name="Google Shape;179;p23"/>
          <p:cNvPicPr preferRelativeResize="0"/>
          <p:nvPr/>
        </p:nvPicPr>
        <p:blipFill>
          <a:blip r:embed="rId7">
            <a:alphaModFix/>
          </a:blip>
          <a:stretch>
            <a:fillRect/>
          </a:stretch>
        </p:blipFill>
        <p:spPr>
          <a:xfrm>
            <a:off x="0" y="0"/>
            <a:ext cx="4572001" cy="2442476"/>
          </a:xfrm>
          <a:prstGeom prst="rect">
            <a:avLst/>
          </a:prstGeom>
          <a:noFill/>
          <a:ln>
            <a:noFill/>
          </a:ln>
        </p:spPr>
      </p:pic>
      <p:pic>
        <p:nvPicPr>
          <p:cNvPr id="180" name="Google Shape;180;p23"/>
          <p:cNvPicPr preferRelativeResize="0"/>
          <p:nvPr/>
        </p:nvPicPr>
        <p:blipFill>
          <a:blip r:embed="rId8">
            <a:alphaModFix/>
          </a:blip>
          <a:stretch>
            <a:fillRect/>
          </a:stretch>
        </p:blipFill>
        <p:spPr>
          <a:xfrm>
            <a:off x="4572100" y="0"/>
            <a:ext cx="4571999" cy="244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4" name="Shape 184"/>
        <p:cNvGrpSpPr/>
        <p:nvPr/>
      </p:nvGrpSpPr>
      <p:grpSpPr>
        <a:xfrm>
          <a:off x="0" y="0"/>
          <a:ext cx="0" cy="0"/>
          <a:chOff x="0" y="0"/>
          <a:chExt cx="0" cy="0"/>
        </a:xfrm>
      </p:grpSpPr>
      <p:pic>
        <p:nvPicPr>
          <p:cNvPr id="185" name="Google Shape;185;p24"/>
          <p:cNvPicPr preferRelativeResize="0"/>
          <p:nvPr/>
        </p:nvPicPr>
        <p:blipFill>
          <a:blip r:embed="rId3">
            <a:alphaModFix/>
          </a:blip>
          <a:stretch>
            <a:fillRect/>
          </a:stretch>
        </p:blipFill>
        <p:spPr>
          <a:xfrm>
            <a:off x="4572000" y="-39475"/>
            <a:ext cx="4572001" cy="2571749"/>
          </a:xfrm>
          <a:prstGeom prst="rect">
            <a:avLst/>
          </a:prstGeom>
          <a:noFill/>
          <a:ln>
            <a:noFill/>
          </a:ln>
        </p:spPr>
      </p:pic>
      <p:pic>
        <p:nvPicPr>
          <p:cNvPr id="186" name="Google Shape;186;p24"/>
          <p:cNvPicPr preferRelativeResize="0"/>
          <p:nvPr/>
        </p:nvPicPr>
        <p:blipFill>
          <a:blip r:embed="rId4">
            <a:alphaModFix/>
          </a:blip>
          <a:stretch>
            <a:fillRect/>
          </a:stretch>
        </p:blipFill>
        <p:spPr>
          <a:xfrm>
            <a:off x="0" y="0"/>
            <a:ext cx="4572001" cy="2532275"/>
          </a:xfrm>
          <a:prstGeom prst="rect">
            <a:avLst/>
          </a:prstGeom>
          <a:noFill/>
          <a:ln>
            <a:noFill/>
          </a:ln>
        </p:spPr>
      </p:pic>
      <p:pic>
        <p:nvPicPr>
          <p:cNvPr id="187" name="Google Shape;187;p24"/>
          <p:cNvPicPr preferRelativeResize="0"/>
          <p:nvPr/>
        </p:nvPicPr>
        <p:blipFill>
          <a:blip r:embed="rId5">
            <a:alphaModFix/>
          </a:blip>
          <a:stretch>
            <a:fillRect/>
          </a:stretch>
        </p:blipFill>
        <p:spPr>
          <a:xfrm>
            <a:off x="-30737" y="3414400"/>
            <a:ext cx="2593627" cy="1729100"/>
          </a:xfrm>
          <a:prstGeom prst="rect">
            <a:avLst/>
          </a:prstGeom>
          <a:noFill/>
          <a:ln>
            <a:noFill/>
          </a:ln>
        </p:spPr>
      </p:pic>
      <p:pic>
        <p:nvPicPr>
          <p:cNvPr id="188" name="Google Shape;188;p24"/>
          <p:cNvPicPr preferRelativeResize="0"/>
          <p:nvPr/>
        </p:nvPicPr>
        <p:blipFill>
          <a:blip r:embed="rId6">
            <a:alphaModFix/>
          </a:blip>
          <a:stretch>
            <a:fillRect/>
          </a:stretch>
        </p:blipFill>
        <p:spPr>
          <a:xfrm>
            <a:off x="6632075" y="3916925"/>
            <a:ext cx="2465301" cy="1199800"/>
          </a:xfrm>
          <a:prstGeom prst="rect">
            <a:avLst/>
          </a:prstGeom>
          <a:noFill/>
          <a:ln>
            <a:noFill/>
          </a:ln>
        </p:spPr>
      </p:pic>
      <p:sp>
        <p:nvSpPr>
          <p:cNvPr id="189" name="Google Shape;189;p24"/>
          <p:cNvSpPr txBox="1"/>
          <p:nvPr/>
        </p:nvSpPr>
        <p:spPr>
          <a:xfrm>
            <a:off x="1316700" y="24489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a:t>
            </a:r>
            <a:r>
              <a:rPr lang="en" sz="1200">
                <a:solidFill>
                  <a:srgbClr val="E06666"/>
                </a:solidFill>
                <a:highlight>
                  <a:srgbClr val="FFFFFF"/>
                </a:highlight>
                <a:latin typeface="Raleway"/>
                <a:ea typeface="Raleway"/>
                <a:cs typeface="Raleway"/>
                <a:sym typeface="Raleway"/>
              </a:rPr>
              <a:t>Wonho_recommend_score</a:t>
            </a:r>
            <a:r>
              <a:rPr lang="en" sz="1200">
                <a:solidFill>
                  <a:srgbClr val="E06666"/>
                </a:solidFill>
                <a:highlight>
                  <a:srgbClr val="FFFFFF"/>
                </a:highlight>
                <a:latin typeface="Lato"/>
                <a:ea typeface="Lato"/>
                <a:cs typeface="Lato"/>
                <a:sym typeface="Lato"/>
              </a:rPr>
              <a:t>'</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190" name="Google Shape;190;p24"/>
          <p:cNvSpPr txBox="1"/>
          <p:nvPr/>
        </p:nvSpPr>
        <p:spPr>
          <a:xfrm>
            <a:off x="5888700" y="2447850"/>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a:t>
            </a:r>
            <a:r>
              <a:rPr lang="en" sz="1200">
                <a:solidFill>
                  <a:srgbClr val="E06666"/>
                </a:solidFill>
                <a:highlight>
                  <a:srgbClr val="FFFFFF"/>
                </a:highlight>
                <a:latin typeface="Raleway"/>
                <a:ea typeface="Raleway"/>
                <a:cs typeface="Raleway"/>
                <a:sym typeface="Raleway"/>
              </a:rPr>
              <a:t>Wonho_recommend_score</a:t>
            </a:r>
            <a:r>
              <a:rPr lang="en" sz="1200">
                <a:solidFill>
                  <a:srgbClr val="E06666"/>
                </a:solidFill>
                <a:highlight>
                  <a:srgbClr val="FFFFFF"/>
                </a:highlight>
                <a:latin typeface="Lato"/>
                <a:ea typeface="Lato"/>
                <a:cs typeface="Lato"/>
                <a:sym typeface="Lato"/>
              </a:rPr>
              <a:t>'</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grpSp>
        <p:nvGrpSpPr>
          <p:cNvPr id="191" name="Google Shape;191;p24"/>
          <p:cNvGrpSpPr/>
          <p:nvPr/>
        </p:nvGrpSpPr>
        <p:grpSpPr>
          <a:xfrm>
            <a:off x="3415702" y="2724132"/>
            <a:ext cx="2355299" cy="2392459"/>
            <a:chOff x="6727075" y="395363"/>
            <a:chExt cx="2397251" cy="2537072"/>
          </a:xfrm>
        </p:grpSpPr>
        <p:pic>
          <p:nvPicPr>
            <p:cNvPr id="192" name="Google Shape;192;p24"/>
            <p:cNvPicPr preferRelativeResize="0"/>
            <p:nvPr/>
          </p:nvPicPr>
          <p:blipFill>
            <a:blip r:embed="rId7">
              <a:alphaModFix/>
            </a:blip>
            <a:stretch>
              <a:fillRect/>
            </a:stretch>
          </p:blipFill>
          <p:spPr>
            <a:xfrm>
              <a:off x="6727075" y="427434"/>
              <a:ext cx="2397251" cy="2505000"/>
            </a:xfrm>
            <a:prstGeom prst="rect">
              <a:avLst/>
            </a:prstGeom>
            <a:noFill/>
            <a:ln>
              <a:noFill/>
            </a:ln>
          </p:spPr>
        </p:pic>
        <p:pic>
          <p:nvPicPr>
            <p:cNvPr descr="Piece of duct tape sticking a note to the slide" id="193" name="Google Shape;193;p24"/>
            <p:cNvPicPr preferRelativeResize="0"/>
            <p:nvPr/>
          </p:nvPicPr>
          <p:blipFill rotWithShape="1">
            <a:blip r:embed="rId8">
              <a:alphaModFix/>
            </a:blip>
            <a:srcRect b="10011" l="9244" r="2118" t="5926"/>
            <a:stretch/>
          </p:blipFill>
          <p:spPr>
            <a:xfrm rot="154826">
              <a:off x="7370663" y="419419"/>
              <a:ext cx="1077273" cy="382687"/>
            </a:xfrm>
            <a:prstGeom prst="rect">
              <a:avLst/>
            </a:prstGeom>
            <a:noFill/>
            <a:ln>
              <a:noFill/>
            </a:ln>
          </p:spPr>
        </p:pic>
        <p:sp>
          <p:nvSpPr>
            <p:cNvPr id="194" name="Google Shape;194;p24"/>
            <p:cNvSpPr txBox="1"/>
            <p:nvPr/>
          </p:nvSpPr>
          <p:spPr>
            <a:xfrm>
              <a:off x="6847350" y="661896"/>
              <a:ext cx="21567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Result</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a:solidFill>
                    <a:schemeClr val="dk2"/>
                  </a:solidFill>
                  <a:latin typeface="Raleway"/>
                  <a:ea typeface="Raleway"/>
                  <a:cs typeface="Raleway"/>
                  <a:sym typeface="Raleway"/>
                </a:rPr>
                <a:t>Now the </a:t>
              </a:r>
              <a:r>
                <a:rPr b="1" lang="en">
                  <a:solidFill>
                    <a:schemeClr val="dk2"/>
                  </a:solidFill>
                  <a:latin typeface="Raleway"/>
                  <a:ea typeface="Raleway"/>
                  <a:cs typeface="Raleway"/>
                  <a:sym typeface="Raleway"/>
                </a:rPr>
                <a:t>rankings </a:t>
              </a:r>
              <a:r>
                <a:rPr lang="en">
                  <a:solidFill>
                    <a:schemeClr val="dk2"/>
                  </a:solidFill>
                  <a:latin typeface="Raleway"/>
                  <a:ea typeface="Raleway"/>
                  <a:cs typeface="Raleway"/>
                  <a:sym typeface="Raleway"/>
                </a:rPr>
                <a:t>seem to be more </a:t>
              </a:r>
              <a:r>
                <a:rPr b="1" lang="en">
                  <a:solidFill>
                    <a:schemeClr val="dk2"/>
                  </a:solidFill>
                  <a:latin typeface="Raleway"/>
                  <a:ea typeface="Raleway"/>
                  <a:cs typeface="Raleway"/>
                  <a:sym typeface="Raleway"/>
                </a:rPr>
                <a:t>consistent</a:t>
              </a: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solidFill>
                    <a:schemeClr val="dk2"/>
                  </a:solidFill>
                  <a:latin typeface="Raleway"/>
                  <a:ea typeface="Raleway"/>
                  <a:cs typeface="Raleway"/>
                  <a:sym typeface="Raleway"/>
                </a:rPr>
                <a:t>  </a:t>
              </a:r>
              <a:endParaRPr>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b="1" lang="en">
                  <a:solidFill>
                    <a:schemeClr val="dk2"/>
                  </a:solidFill>
                  <a:latin typeface="Raleway"/>
                  <a:ea typeface="Raleway"/>
                  <a:cs typeface="Raleway"/>
                  <a:sym typeface="Raleway"/>
                </a:rPr>
                <a:t>Two tables</a:t>
              </a:r>
              <a:r>
                <a:rPr lang="en">
                  <a:solidFill>
                    <a:schemeClr val="dk2"/>
                  </a:solidFill>
                  <a:latin typeface="Raleway"/>
                  <a:ea typeface="Raleway"/>
                  <a:cs typeface="Raleway"/>
                  <a:sym typeface="Raleway"/>
                </a:rPr>
                <a:t> have better </a:t>
              </a:r>
              <a:r>
                <a:rPr b="1" lang="en">
                  <a:solidFill>
                    <a:schemeClr val="dk2"/>
                  </a:solidFill>
                  <a:latin typeface="Raleway"/>
                  <a:ea typeface="Raleway"/>
                  <a:cs typeface="Raleway"/>
                  <a:sym typeface="Raleway"/>
                </a:rPr>
                <a:t>overlaps</a:t>
              </a:r>
              <a:endParaRPr b="1" sz="1150">
                <a:solidFill>
                  <a:schemeClr val="dk2"/>
                </a:solidFill>
                <a:latin typeface="Raleway"/>
                <a:ea typeface="Raleway"/>
                <a:cs typeface="Raleway"/>
                <a:sym typeface="Raleway"/>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02" name="Google Shape;202;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3" name="Google Shape;203;p25"/>
          <p:cNvSpPr txBox="1"/>
          <p:nvPr/>
        </p:nvSpPr>
        <p:spPr>
          <a:xfrm>
            <a:off x="3919525" y="-46050"/>
            <a:ext cx="53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latin typeface="Lato"/>
                <a:ea typeface="Lato"/>
                <a:cs typeface="Lato"/>
                <a:sym typeface="Lato"/>
              </a:rPr>
              <a:t>Rank 1. Miku</a:t>
            </a:r>
            <a:r>
              <a:rPr b="1" lang="en">
                <a:solidFill>
                  <a:srgbClr val="FFFFFF"/>
                </a:solidFill>
                <a:latin typeface="Lato"/>
                <a:ea typeface="Lato"/>
                <a:cs typeface="Lato"/>
                <a:sym typeface="Lato"/>
              </a:rPr>
              <a:t>                       </a:t>
            </a:r>
            <a:r>
              <a:rPr b="1" lang="en">
                <a:highlight>
                  <a:srgbClr val="FFFFFF"/>
                </a:highlight>
                <a:latin typeface="Lato"/>
                <a:ea typeface="Lato"/>
                <a:cs typeface="Lato"/>
                <a:sym typeface="Lato"/>
              </a:rPr>
              <a:t>Rank 1. Bella Gelateria</a:t>
            </a:r>
            <a:r>
              <a:rPr b="1" lang="en">
                <a:solidFill>
                  <a:srgbClr val="FFFFFF"/>
                </a:solidFill>
                <a:latin typeface="Lato"/>
                <a:ea typeface="Lato"/>
                <a:cs typeface="Lato"/>
                <a:sym typeface="Lato"/>
              </a:rPr>
              <a:t>              </a:t>
            </a:r>
            <a:endParaRPr b="1">
              <a:highlight>
                <a:srgbClr val="FFFFFF"/>
              </a:highlight>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7" name="Shape 207"/>
        <p:cNvGrpSpPr/>
        <p:nvPr/>
      </p:nvGrpSpPr>
      <p:grpSpPr>
        <a:xfrm>
          <a:off x="0" y="0"/>
          <a:ext cx="0" cy="0"/>
          <a:chOff x="0" y="0"/>
          <a:chExt cx="0" cy="0"/>
        </a:xfrm>
      </p:grpSpPr>
      <p:sp>
        <p:nvSpPr>
          <p:cNvPr id="208" name="Google Shape;208;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26"/>
          <p:cNvPicPr preferRelativeResize="0"/>
          <p:nvPr/>
        </p:nvPicPr>
        <p:blipFill>
          <a:blip r:embed="rId3">
            <a:alphaModFix/>
          </a:blip>
          <a:stretch>
            <a:fillRect/>
          </a:stretch>
        </p:blipFill>
        <p:spPr>
          <a:xfrm>
            <a:off x="0" y="0"/>
            <a:ext cx="4568676" cy="2627725"/>
          </a:xfrm>
          <a:prstGeom prst="rect">
            <a:avLst/>
          </a:prstGeom>
          <a:noFill/>
          <a:ln>
            <a:noFill/>
          </a:ln>
        </p:spPr>
      </p:pic>
      <p:pic>
        <p:nvPicPr>
          <p:cNvPr id="210" name="Google Shape;210;p26"/>
          <p:cNvPicPr preferRelativeResize="0"/>
          <p:nvPr/>
        </p:nvPicPr>
        <p:blipFill>
          <a:blip r:embed="rId4">
            <a:alphaModFix/>
          </a:blip>
          <a:stretch>
            <a:fillRect/>
          </a:stretch>
        </p:blipFill>
        <p:spPr>
          <a:xfrm>
            <a:off x="4568675" y="0"/>
            <a:ext cx="4575324" cy="2627725"/>
          </a:xfrm>
          <a:prstGeom prst="rect">
            <a:avLst/>
          </a:prstGeom>
          <a:noFill/>
          <a:ln>
            <a:noFill/>
          </a:ln>
        </p:spPr>
      </p:pic>
      <p:pic>
        <p:nvPicPr>
          <p:cNvPr id="211" name="Google Shape;211;p26"/>
          <p:cNvPicPr preferRelativeResize="0"/>
          <p:nvPr/>
        </p:nvPicPr>
        <p:blipFill>
          <a:blip r:embed="rId5">
            <a:alphaModFix/>
          </a:blip>
          <a:stretch>
            <a:fillRect/>
          </a:stretch>
        </p:blipFill>
        <p:spPr>
          <a:xfrm>
            <a:off x="-30737" y="3566800"/>
            <a:ext cx="2593627" cy="1729100"/>
          </a:xfrm>
          <a:prstGeom prst="rect">
            <a:avLst/>
          </a:prstGeom>
          <a:noFill/>
          <a:ln>
            <a:noFill/>
          </a:ln>
        </p:spPr>
      </p:pic>
      <p:pic>
        <p:nvPicPr>
          <p:cNvPr id="212" name="Google Shape;212;p26"/>
          <p:cNvPicPr preferRelativeResize="0"/>
          <p:nvPr/>
        </p:nvPicPr>
        <p:blipFill>
          <a:blip r:embed="rId6">
            <a:alphaModFix/>
          </a:blip>
          <a:stretch>
            <a:fillRect/>
          </a:stretch>
        </p:blipFill>
        <p:spPr>
          <a:xfrm>
            <a:off x="7063525" y="4126900"/>
            <a:ext cx="2033850" cy="989825"/>
          </a:xfrm>
          <a:prstGeom prst="rect">
            <a:avLst/>
          </a:prstGeom>
          <a:noFill/>
          <a:ln>
            <a:noFill/>
          </a:ln>
        </p:spPr>
      </p:pic>
      <p:sp>
        <p:nvSpPr>
          <p:cNvPr id="213" name="Google Shape;213;p26"/>
          <p:cNvSpPr txBox="1"/>
          <p:nvPr/>
        </p:nvSpPr>
        <p:spPr>
          <a:xfrm>
            <a:off x="1759600" y="2610800"/>
            <a:ext cx="36507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5"/>
                </a:solidFill>
                <a:latin typeface="Raleway"/>
                <a:ea typeface="Raleway"/>
                <a:cs typeface="Raleway"/>
                <a:sym typeface="Raleway"/>
              </a:rPr>
              <a:t>Problems: </a:t>
            </a:r>
            <a:endParaRPr b="1" sz="25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8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chemeClr val="accent5"/>
                </a:solidFill>
                <a:latin typeface="Raleway"/>
                <a:ea typeface="Raleway"/>
                <a:cs typeface="Raleway"/>
                <a:sym typeface="Raleway"/>
              </a:rPr>
              <a:t>Ratings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don’t represent the entirety</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of customers’ opinions.</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latin typeface="Raleway"/>
              <a:ea typeface="Raleway"/>
              <a:cs typeface="Raleway"/>
              <a:sym typeface="Raleway"/>
            </a:endParaRPr>
          </a:p>
          <a:p>
            <a:pPr indent="0" lvl="0" marL="0" rtl="0" algn="l">
              <a:spcBef>
                <a:spcPts val="0"/>
              </a:spcBef>
              <a:spcAft>
                <a:spcPts val="0"/>
              </a:spcAft>
              <a:buNone/>
            </a:pPr>
            <a:r>
              <a:rPr b="1" lang="en" sz="1600">
                <a:solidFill>
                  <a:schemeClr val="accent5"/>
                </a:solidFill>
                <a:latin typeface="Raleway"/>
                <a:ea typeface="Raleway"/>
                <a:cs typeface="Raleway"/>
                <a:sym typeface="Raleway"/>
              </a:rPr>
              <a:t>Popularity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matters too.</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
        <p:nvSpPr>
          <p:cNvPr id="214" name="Google Shape;214;p26"/>
          <p:cNvSpPr txBox="1"/>
          <p:nvPr/>
        </p:nvSpPr>
        <p:spPr>
          <a:xfrm>
            <a:off x="4572100" y="2610800"/>
            <a:ext cx="44382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B6D7A8"/>
                </a:solidFill>
                <a:latin typeface="Raleway"/>
                <a:ea typeface="Raleway"/>
                <a:cs typeface="Raleway"/>
                <a:sym typeface="Raleway"/>
              </a:rPr>
              <a:t>Solution: </a:t>
            </a:r>
            <a:endParaRPr b="1" sz="2500">
              <a:solidFill>
                <a:srgbClr val="B6D7A8"/>
              </a:solidFill>
              <a:latin typeface="Raleway"/>
              <a:ea typeface="Raleway"/>
              <a:cs typeface="Raleway"/>
              <a:sym typeface="Raleway"/>
            </a:endParaRPr>
          </a:p>
          <a:p>
            <a:pPr indent="0" lvl="0" marL="0" rtl="0" algn="l">
              <a:spcBef>
                <a:spcPts val="0"/>
              </a:spcBef>
              <a:spcAft>
                <a:spcPts val="0"/>
              </a:spcAft>
              <a:buNone/>
            </a:pPr>
            <a:r>
              <a:t/>
            </a:r>
            <a:endParaRPr b="1" sz="800">
              <a:latin typeface="Raleway"/>
              <a:ea typeface="Raleway"/>
              <a:cs typeface="Raleway"/>
              <a:sym typeface="Raleway"/>
            </a:endParaRPr>
          </a:p>
          <a:p>
            <a:pPr indent="0" lvl="0" marL="0" rtl="0" algn="l">
              <a:spcBef>
                <a:spcPts val="0"/>
              </a:spcBef>
              <a:spcAft>
                <a:spcPts val="0"/>
              </a:spcAft>
              <a:buNone/>
            </a:pPr>
            <a:r>
              <a:rPr b="1" lang="en" sz="1600">
                <a:solidFill>
                  <a:srgbClr val="B6D7A8"/>
                </a:solidFill>
                <a:latin typeface="Raleway"/>
                <a:ea typeface="Raleway"/>
                <a:cs typeface="Raleway"/>
                <a:sym typeface="Raleway"/>
              </a:rPr>
              <a:t>Popularity score</a:t>
            </a:r>
            <a:endParaRPr b="1" sz="1600">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(rating count)</a:t>
            </a:r>
            <a:r>
              <a:rPr b="1" lang="en">
                <a:solidFill>
                  <a:srgbClr val="D5A6BD"/>
                </a:solidFill>
                <a:latin typeface="Raleway"/>
                <a:ea typeface="Raleway"/>
                <a:cs typeface="Raleway"/>
                <a:sym typeface="Raleway"/>
              </a:rPr>
              <a:t>/</a:t>
            </a:r>
            <a:r>
              <a:rPr b="1" lang="en">
                <a:solidFill>
                  <a:srgbClr val="FFFFFF"/>
                </a:solidFill>
                <a:latin typeface="Raleway"/>
                <a:ea typeface="Raleway"/>
                <a:cs typeface="Raleway"/>
                <a:sym typeface="Raleway"/>
              </a:rPr>
              <a:t>count.mean()</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en">
                <a:solidFill>
                  <a:srgbClr val="B6D7A8"/>
                </a:solidFill>
                <a:latin typeface="Raleway"/>
                <a:ea typeface="Raleway"/>
                <a:cs typeface="Raleway"/>
                <a:sym typeface="Raleway"/>
              </a:rPr>
              <a:t>Popularity_multiplier</a:t>
            </a:r>
            <a:endParaRPr b="1">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1+(rating count</a:t>
            </a:r>
            <a:r>
              <a:rPr b="1" lang="en">
                <a:solidFill>
                  <a:srgbClr val="D5A6BD"/>
                </a:solidFill>
                <a:latin typeface="Raleway"/>
                <a:ea typeface="Raleway"/>
                <a:cs typeface="Raleway"/>
                <a:sym typeface="Raleway"/>
              </a:rPr>
              <a:t>/</a:t>
            </a:r>
            <a:r>
              <a:rPr b="1" lang="en">
                <a:solidFill>
                  <a:srgbClr val="FFFFFF"/>
                </a:solidFill>
                <a:latin typeface="Raleway"/>
                <a:ea typeface="Raleway"/>
                <a:cs typeface="Raleway"/>
                <a:sym typeface="Raleway"/>
              </a:rPr>
              <a:t>count.max())</a:t>
            </a:r>
            <a:endParaRPr b="1">
              <a:solidFill>
                <a:srgbClr val="FFFFFF"/>
              </a:solidFill>
              <a:latin typeface="Raleway"/>
              <a:ea typeface="Raleway"/>
              <a:cs typeface="Raleway"/>
              <a:sym typeface="Raleway"/>
            </a:endParaRPr>
          </a:p>
          <a:p>
            <a:pPr indent="0" lvl="0" marL="0" rtl="0" algn="l">
              <a:spcBef>
                <a:spcPts val="0"/>
              </a:spcBef>
              <a:spcAft>
                <a:spcPts val="0"/>
              </a:spcAft>
              <a:buNone/>
            </a:pPr>
            <a:r>
              <a:rPr b="1" lang="en">
                <a:solidFill>
                  <a:srgbClr val="B6D7A8"/>
                </a:solidFill>
                <a:latin typeface="Raleway"/>
                <a:ea typeface="Raleway"/>
                <a:cs typeface="Raleway"/>
                <a:sym typeface="Raleway"/>
              </a:rPr>
              <a:t>Wonho_recommend_score</a:t>
            </a:r>
            <a:endParaRPr b="1">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popularity_multiplier</a:t>
            </a:r>
            <a:r>
              <a:rPr b="1" lang="en">
                <a:solidFill>
                  <a:srgbClr val="D5A6BD"/>
                </a:solidFill>
                <a:latin typeface="Raleway"/>
                <a:ea typeface="Raleway"/>
                <a:cs typeface="Raleway"/>
                <a:sym typeface="Raleway"/>
              </a:rPr>
              <a:t>X</a:t>
            </a:r>
            <a:r>
              <a:rPr b="1" lang="en">
                <a:solidFill>
                  <a:srgbClr val="FFFFFF"/>
                </a:solidFill>
                <a:latin typeface="Raleway"/>
                <a:ea typeface="Raleway"/>
                <a:cs typeface="Raleway"/>
                <a:sym typeface="Raleway"/>
              </a:rPr>
              <a:t>rating</a:t>
            </a:r>
            <a:endParaRPr b="1">
              <a:solidFill>
                <a:srgbClr val="FFFFFF"/>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
        <p:nvSpPr>
          <p:cNvPr id="215" name="Google Shape;215;p26"/>
          <p:cNvSpPr txBox="1"/>
          <p:nvPr/>
        </p:nvSpPr>
        <p:spPr>
          <a:xfrm>
            <a:off x="2889400" y="25251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'rating'</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216" name="Google Shape;216;p26"/>
          <p:cNvSpPr txBox="1"/>
          <p:nvPr/>
        </p:nvSpPr>
        <p:spPr>
          <a:xfrm>
            <a:off x="7460675" y="25251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'rating'</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0" name="Shape 220"/>
        <p:cNvGrpSpPr/>
        <p:nvPr/>
      </p:nvGrpSpPr>
      <p:grpSpPr>
        <a:xfrm>
          <a:off x="0" y="0"/>
          <a:ext cx="0" cy="0"/>
          <a:chOff x="0" y="0"/>
          <a:chExt cx="0" cy="0"/>
        </a:xfrm>
      </p:grpSpPr>
      <p:pic>
        <p:nvPicPr>
          <p:cNvPr id="221" name="Google Shape;221;p27"/>
          <p:cNvPicPr preferRelativeResize="0"/>
          <p:nvPr/>
        </p:nvPicPr>
        <p:blipFill>
          <a:blip r:embed="rId3">
            <a:alphaModFix/>
          </a:blip>
          <a:stretch>
            <a:fillRect/>
          </a:stretch>
        </p:blipFill>
        <p:spPr>
          <a:xfrm>
            <a:off x="4599600" y="0"/>
            <a:ext cx="4544399" cy="2923725"/>
          </a:xfrm>
          <a:prstGeom prst="rect">
            <a:avLst/>
          </a:prstGeom>
          <a:noFill/>
          <a:ln>
            <a:noFill/>
          </a:ln>
        </p:spPr>
      </p:pic>
      <p:pic>
        <p:nvPicPr>
          <p:cNvPr id="222" name="Google Shape;222;p27"/>
          <p:cNvPicPr preferRelativeResize="0"/>
          <p:nvPr/>
        </p:nvPicPr>
        <p:blipFill>
          <a:blip r:embed="rId4">
            <a:alphaModFix/>
          </a:blip>
          <a:stretch>
            <a:fillRect/>
          </a:stretch>
        </p:blipFill>
        <p:spPr>
          <a:xfrm>
            <a:off x="0" y="-45500"/>
            <a:ext cx="4544400" cy="2969224"/>
          </a:xfrm>
          <a:prstGeom prst="rect">
            <a:avLst/>
          </a:prstGeom>
          <a:noFill/>
          <a:ln>
            <a:noFill/>
          </a:ln>
        </p:spPr>
      </p:pic>
      <p:pic>
        <p:nvPicPr>
          <p:cNvPr id="223" name="Google Shape;223;p27"/>
          <p:cNvPicPr preferRelativeResize="0"/>
          <p:nvPr/>
        </p:nvPicPr>
        <p:blipFill>
          <a:blip r:embed="rId5">
            <a:alphaModFix/>
          </a:blip>
          <a:stretch>
            <a:fillRect/>
          </a:stretch>
        </p:blipFill>
        <p:spPr>
          <a:xfrm>
            <a:off x="-30737" y="3414400"/>
            <a:ext cx="2593627" cy="1729100"/>
          </a:xfrm>
          <a:prstGeom prst="rect">
            <a:avLst/>
          </a:prstGeom>
          <a:noFill/>
          <a:ln>
            <a:noFill/>
          </a:ln>
        </p:spPr>
      </p:pic>
      <p:pic>
        <p:nvPicPr>
          <p:cNvPr id="224" name="Google Shape;224;p27"/>
          <p:cNvPicPr preferRelativeResize="0"/>
          <p:nvPr/>
        </p:nvPicPr>
        <p:blipFill>
          <a:blip r:embed="rId6">
            <a:alphaModFix/>
          </a:blip>
          <a:stretch>
            <a:fillRect/>
          </a:stretch>
        </p:blipFill>
        <p:spPr>
          <a:xfrm>
            <a:off x="6632075" y="3916925"/>
            <a:ext cx="2465301" cy="1199800"/>
          </a:xfrm>
          <a:prstGeom prst="rect">
            <a:avLst/>
          </a:prstGeom>
          <a:noFill/>
          <a:ln>
            <a:noFill/>
          </a:ln>
        </p:spPr>
      </p:pic>
      <p:sp>
        <p:nvSpPr>
          <p:cNvPr id="225" name="Google Shape;225;p27"/>
          <p:cNvSpPr txBox="1"/>
          <p:nvPr/>
        </p:nvSpPr>
        <p:spPr>
          <a:xfrm>
            <a:off x="-65750" y="28501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a:t>
            </a:r>
            <a:r>
              <a:rPr lang="en" sz="1200">
                <a:solidFill>
                  <a:srgbClr val="E06666"/>
                </a:solidFill>
                <a:highlight>
                  <a:srgbClr val="FFFFFF"/>
                </a:highlight>
                <a:latin typeface="Raleway"/>
                <a:ea typeface="Raleway"/>
                <a:cs typeface="Raleway"/>
                <a:sym typeface="Raleway"/>
              </a:rPr>
              <a:t>Wonho_recommend_score</a:t>
            </a:r>
            <a:r>
              <a:rPr lang="en" sz="1200">
                <a:solidFill>
                  <a:srgbClr val="E06666"/>
                </a:solidFill>
                <a:highlight>
                  <a:srgbClr val="FFFFFF"/>
                </a:highlight>
                <a:latin typeface="Lato"/>
                <a:ea typeface="Lato"/>
                <a:cs typeface="Lato"/>
                <a:sym typeface="Lato"/>
              </a:rPr>
              <a:t>'</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grpSp>
        <p:nvGrpSpPr>
          <p:cNvPr id="226" name="Google Shape;226;p27"/>
          <p:cNvGrpSpPr/>
          <p:nvPr/>
        </p:nvGrpSpPr>
        <p:grpSpPr>
          <a:xfrm>
            <a:off x="3419840" y="2724132"/>
            <a:ext cx="2355299" cy="2524009"/>
            <a:chOff x="6731286" y="395363"/>
            <a:chExt cx="2397251" cy="2676573"/>
          </a:xfrm>
        </p:grpSpPr>
        <p:pic>
          <p:nvPicPr>
            <p:cNvPr id="227" name="Google Shape;227;p27"/>
            <p:cNvPicPr preferRelativeResize="0"/>
            <p:nvPr/>
          </p:nvPicPr>
          <p:blipFill>
            <a:blip r:embed="rId7">
              <a:alphaModFix/>
            </a:blip>
            <a:stretch>
              <a:fillRect/>
            </a:stretch>
          </p:blipFill>
          <p:spPr>
            <a:xfrm>
              <a:off x="6731286" y="566936"/>
              <a:ext cx="2397251" cy="2505000"/>
            </a:xfrm>
            <a:prstGeom prst="rect">
              <a:avLst/>
            </a:prstGeom>
            <a:noFill/>
            <a:ln>
              <a:noFill/>
            </a:ln>
          </p:spPr>
        </p:pic>
        <p:pic>
          <p:nvPicPr>
            <p:cNvPr descr="Piece of duct tape sticking a note to the slide" id="228" name="Google Shape;228;p27"/>
            <p:cNvPicPr preferRelativeResize="0"/>
            <p:nvPr/>
          </p:nvPicPr>
          <p:blipFill rotWithShape="1">
            <a:blip r:embed="rId8">
              <a:alphaModFix/>
            </a:blip>
            <a:srcRect b="10011" l="9244" r="2118" t="5926"/>
            <a:stretch/>
          </p:blipFill>
          <p:spPr>
            <a:xfrm rot="154826">
              <a:off x="7370663" y="419419"/>
              <a:ext cx="1077273" cy="382687"/>
            </a:xfrm>
            <a:prstGeom prst="rect">
              <a:avLst/>
            </a:prstGeom>
            <a:noFill/>
            <a:ln>
              <a:noFill/>
            </a:ln>
          </p:spPr>
        </p:pic>
        <p:sp>
          <p:nvSpPr>
            <p:cNvPr id="229" name="Google Shape;229;p27"/>
            <p:cNvSpPr txBox="1"/>
            <p:nvPr/>
          </p:nvSpPr>
          <p:spPr>
            <a:xfrm>
              <a:off x="6847350" y="661896"/>
              <a:ext cx="21567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Result</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a:solidFill>
                    <a:schemeClr val="dk2"/>
                  </a:solidFill>
                  <a:latin typeface="Raleway"/>
                  <a:ea typeface="Raleway"/>
                  <a:cs typeface="Raleway"/>
                  <a:sym typeface="Raleway"/>
                </a:rPr>
                <a:t>Now the </a:t>
              </a:r>
              <a:r>
                <a:rPr b="1" lang="en">
                  <a:solidFill>
                    <a:schemeClr val="dk2"/>
                  </a:solidFill>
                  <a:latin typeface="Raleway"/>
                  <a:ea typeface="Raleway"/>
                  <a:cs typeface="Raleway"/>
                  <a:sym typeface="Raleway"/>
                </a:rPr>
                <a:t>rankings </a:t>
              </a:r>
              <a:r>
                <a:rPr lang="en">
                  <a:solidFill>
                    <a:schemeClr val="dk2"/>
                  </a:solidFill>
                  <a:latin typeface="Raleway"/>
                  <a:ea typeface="Raleway"/>
                  <a:cs typeface="Raleway"/>
                  <a:sym typeface="Raleway"/>
                </a:rPr>
                <a:t>seem to be more </a:t>
              </a:r>
              <a:r>
                <a:rPr b="1" lang="en">
                  <a:solidFill>
                    <a:schemeClr val="dk2"/>
                  </a:solidFill>
                  <a:latin typeface="Raleway"/>
                  <a:ea typeface="Raleway"/>
                  <a:cs typeface="Raleway"/>
                  <a:sym typeface="Raleway"/>
                </a:rPr>
                <a:t>consistent</a:t>
              </a: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solidFill>
                    <a:schemeClr val="dk2"/>
                  </a:solidFill>
                  <a:latin typeface="Raleway"/>
                  <a:ea typeface="Raleway"/>
                  <a:cs typeface="Raleway"/>
                  <a:sym typeface="Raleway"/>
                </a:rPr>
                <a:t>  </a:t>
              </a:r>
              <a:endParaRPr>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b="1" lang="en">
                  <a:solidFill>
                    <a:schemeClr val="dk2"/>
                  </a:solidFill>
                  <a:latin typeface="Raleway"/>
                  <a:ea typeface="Raleway"/>
                  <a:cs typeface="Raleway"/>
                  <a:sym typeface="Raleway"/>
                </a:rPr>
                <a:t>Two tables</a:t>
              </a:r>
              <a:r>
                <a:rPr lang="en">
                  <a:solidFill>
                    <a:schemeClr val="dk2"/>
                  </a:solidFill>
                  <a:latin typeface="Raleway"/>
                  <a:ea typeface="Raleway"/>
                  <a:cs typeface="Raleway"/>
                  <a:sym typeface="Raleway"/>
                </a:rPr>
                <a:t> have better </a:t>
              </a:r>
              <a:r>
                <a:rPr b="1" lang="en">
                  <a:solidFill>
                    <a:schemeClr val="dk2"/>
                  </a:solidFill>
                  <a:latin typeface="Raleway"/>
                  <a:ea typeface="Raleway"/>
                  <a:cs typeface="Raleway"/>
                  <a:sym typeface="Raleway"/>
                </a:rPr>
                <a:t>overlaps</a:t>
              </a:r>
              <a:endParaRPr b="1" sz="1150">
                <a:solidFill>
                  <a:schemeClr val="dk2"/>
                </a:solidFill>
                <a:latin typeface="Raleway"/>
                <a:ea typeface="Raleway"/>
                <a:cs typeface="Raleway"/>
                <a:sym typeface="Raleway"/>
              </a:endParaRPr>
            </a:p>
          </p:txBody>
        </p:sp>
      </p:grpSp>
      <p:sp>
        <p:nvSpPr>
          <p:cNvPr id="230" name="Google Shape;230;p27"/>
          <p:cNvSpPr txBox="1"/>
          <p:nvPr/>
        </p:nvSpPr>
        <p:spPr>
          <a:xfrm>
            <a:off x="5923900" y="28501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a:t>
            </a:r>
            <a:r>
              <a:rPr lang="en" sz="1200">
                <a:solidFill>
                  <a:srgbClr val="E06666"/>
                </a:solidFill>
                <a:highlight>
                  <a:srgbClr val="FFFFFF"/>
                </a:highlight>
                <a:latin typeface="Raleway"/>
                <a:ea typeface="Raleway"/>
                <a:cs typeface="Raleway"/>
                <a:sym typeface="Raleway"/>
              </a:rPr>
              <a:t>Wonho_recommend_score</a:t>
            </a:r>
            <a:r>
              <a:rPr lang="en" sz="1200">
                <a:solidFill>
                  <a:srgbClr val="E06666"/>
                </a:solidFill>
                <a:highlight>
                  <a:srgbClr val="FFFFFF"/>
                </a:highlight>
                <a:latin typeface="Lato"/>
                <a:ea typeface="Lato"/>
                <a:cs typeface="Lato"/>
                <a:sym typeface="Lato"/>
              </a:rPr>
              <a:t>'</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8"/>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38" name="Google Shape;238;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9" name="Google Shape;239;p28"/>
          <p:cNvSpPr txBox="1"/>
          <p:nvPr/>
        </p:nvSpPr>
        <p:spPr>
          <a:xfrm>
            <a:off x="3919525" y="-46050"/>
            <a:ext cx="53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latin typeface="Lato"/>
                <a:ea typeface="Lato"/>
                <a:cs typeface="Lato"/>
                <a:sym typeface="Lato"/>
              </a:rPr>
              <a:t>Rank </a:t>
            </a:r>
            <a:r>
              <a:rPr b="1" lang="en">
                <a:highlight>
                  <a:srgbClr val="FFFFFF"/>
                </a:highlight>
                <a:latin typeface="Lato"/>
                <a:ea typeface="Lato"/>
                <a:cs typeface="Lato"/>
                <a:sym typeface="Lato"/>
              </a:rPr>
              <a:t>1. Miku</a:t>
            </a:r>
            <a:r>
              <a:rPr b="1" lang="en">
                <a:solidFill>
                  <a:srgbClr val="FFFFFF"/>
                </a:solidFill>
                <a:latin typeface="Lato"/>
                <a:ea typeface="Lato"/>
                <a:cs typeface="Lato"/>
                <a:sym typeface="Lato"/>
              </a:rPr>
              <a:t>                       </a:t>
            </a:r>
            <a:r>
              <a:rPr b="1" lang="en">
                <a:highlight>
                  <a:srgbClr val="FFFFFF"/>
                </a:highlight>
                <a:latin typeface="Lato"/>
                <a:ea typeface="Lato"/>
                <a:cs typeface="Lato"/>
                <a:sym typeface="Lato"/>
              </a:rPr>
              <a:t>Rank 1</a:t>
            </a:r>
            <a:r>
              <a:rPr b="1" lang="en">
                <a:highlight>
                  <a:srgbClr val="FFFFFF"/>
                </a:highlight>
                <a:latin typeface="Lato"/>
                <a:ea typeface="Lato"/>
                <a:cs typeface="Lato"/>
                <a:sym typeface="Lato"/>
              </a:rPr>
              <a:t>. Bella Gelateria</a:t>
            </a:r>
            <a:r>
              <a:rPr b="1" lang="en">
                <a:solidFill>
                  <a:srgbClr val="FFFFFF"/>
                </a:solidFill>
                <a:latin typeface="Lato"/>
                <a:ea typeface="Lato"/>
                <a:cs typeface="Lato"/>
                <a:sym typeface="Lato"/>
              </a:rPr>
              <a:t>                 </a:t>
            </a:r>
            <a:r>
              <a:rPr b="1" lang="en">
                <a:highlight>
                  <a:srgbClr val="FFFFFF"/>
                </a:highlight>
                <a:latin typeface="Lato"/>
                <a:ea typeface="Lato"/>
                <a:cs typeface="Lato"/>
                <a:sym typeface="Lato"/>
              </a:rPr>
              <a:t> Gym</a:t>
            </a:r>
            <a:endParaRPr b="1">
              <a:highlight>
                <a:srgbClr val="FFFFFF"/>
              </a:highlight>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3"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45" name="Google Shape;245;p2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46" name="Google Shape;246;p2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Which is better?</a:t>
            </a:r>
            <a:endParaRPr b="1" sz="3000">
              <a:solidFill>
                <a:schemeClr val="lt2"/>
              </a:solidFill>
              <a:latin typeface="Raleway"/>
              <a:ea typeface="Raleway"/>
              <a:cs typeface="Raleway"/>
              <a:sym typeface="Raleway"/>
            </a:endParaRPr>
          </a:p>
        </p:txBody>
      </p:sp>
      <p:sp>
        <p:nvSpPr>
          <p:cNvPr id="247" name="Google Shape;247;p29"/>
          <p:cNvSpPr txBox="1"/>
          <p:nvPr>
            <p:ph idx="4294967295" type="body"/>
          </p:nvPr>
        </p:nvSpPr>
        <p:spPr>
          <a:xfrm>
            <a:off x="2855550" y="90780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0" lvl="0" marL="0" rtl="0" algn="ctr">
              <a:spcBef>
                <a:spcPts val="1600"/>
              </a:spcBef>
              <a:spcAft>
                <a:spcPts val="0"/>
              </a:spcAft>
              <a:buNone/>
            </a:pPr>
            <a:r>
              <a:rPr b="1" lang="en" sz="1400">
                <a:solidFill>
                  <a:schemeClr val="dk1"/>
                </a:solidFill>
                <a:latin typeface="Raleway"/>
                <a:ea typeface="Raleway"/>
                <a:cs typeface="Raleway"/>
                <a:sym typeface="Raleway"/>
              </a:rPr>
              <a:t>Data</a:t>
            </a:r>
            <a:endParaRPr sz="1200">
              <a:latin typeface="Raleway"/>
              <a:ea typeface="Raleway"/>
              <a:cs typeface="Raleway"/>
              <a:sym typeface="Raleway"/>
            </a:endParaRPr>
          </a:p>
          <a:p>
            <a:pPr indent="0" lvl="0" marL="0" rtl="0" algn="ctr">
              <a:spcBef>
                <a:spcPts val="1000"/>
              </a:spcBef>
              <a:spcAft>
                <a:spcPts val="0"/>
              </a:spcAft>
              <a:buNone/>
            </a:pPr>
            <a:r>
              <a:rPr b="1" lang="en" sz="3900">
                <a:latin typeface="Raleway"/>
                <a:ea typeface="Raleway"/>
                <a:cs typeface="Raleway"/>
                <a:sym typeface="Raleway"/>
              </a:rPr>
              <a:t>&gt;</a:t>
            </a:r>
            <a:endParaRPr sz="1200">
              <a:latin typeface="Raleway"/>
              <a:ea typeface="Raleway"/>
              <a:cs typeface="Raleway"/>
              <a:sym typeface="Raleway"/>
            </a:endParaRPr>
          </a:p>
          <a:p>
            <a:pPr indent="0" lvl="0" marL="0" rtl="0" algn="ctr">
              <a:spcBef>
                <a:spcPts val="1000"/>
              </a:spcBef>
              <a:spcAft>
                <a:spcPts val="0"/>
              </a:spcAft>
              <a:buNone/>
            </a:pPr>
            <a:r>
              <a:t/>
            </a:r>
            <a:endParaRPr sz="1200">
              <a:latin typeface="Raleway"/>
              <a:ea typeface="Raleway"/>
              <a:cs typeface="Raleway"/>
              <a:sym typeface="Raleway"/>
            </a:endParaRPr>
          </a:p>
          <a:p>
            <a:pPr indent="0" lvl="0" marL="0" rtl="0" algn="ctr">
              <a:spcBef>
                <a:spcPts val="1000"/>
              </a:spcBef>
              <a:spcAft>
                <a:spcPts val="0"/>
              </a:spcAft>
              <a:buNone/>
            </a:pPr>
            <a:r>
              <a:rPr b="1" lang="en" sz="1400">
                <a:solidFill>
                  <a:schemeClr val="dk1"/>
                </a:solidFill>
                <a:latin typeface="Raleway"/>
                <a:ea typeface="Raleway"/>
                <a:cs typeface="Raleway"/>
                <a:sym typeface="Raleway"/>
              </a:rPr>
              <a:t>API</a:t>
            </a:r>
            <a:endParaRPr b="1" sz="1400">
              <a:solidFill>
                <a:schemeClr val="dk1"/>
              </a:solidFill>
              <a:latin typeface="Raleway"/>
              <a:ea typeface="Raleway"/>
              <a:cs typeface="Raleway"/>
              <a:sym typeface="Raleway"/>
            </a:endParaRPr>
          </a:p>
          <a:p>
            <a:pPr indent="0" lvl="0" marL="0" rtl="0" algn="ctr">
              <a:spcBef>
                <a:spcPts val="1000"/>
              </a:spcBef>
              <a:spcAft>
                <a:spcPts val="1000"/>
              </a:spcAft>
              <a:buClr>
                <a:schemeClr val="dk2"/>
              </a:buClr>
              <a:buSzPts val="1100"/>
              <a:buFont typeface="Arial"/>
              <a:buNone/>
            </a:pPr>
            <a:r>
              <a:rPr b="1" lang="en" sz="3900">
                <a:latin typeface="Raleway"/>
                <a:ea typeface="Raleway"/>
                <a:cs typeface="Raleway"/>
                <a:sym typeface="Raleway"/>
              </a:rPr>
              <a:t>&lt;</a:t>
            </a:r>
            <a:endParaRPr b="1" sz="1400">
              <a:solidFill>
                <a:schemeClr val="dk1"/>
              </a:solidFill>
              <a:latin typeface="Raleway"/>
              <a:ea typeface="Raleway"/>
              <a:cs typeface="Raleway"/>
              <a:sym typeface="Raleway"/>
            </a:endParaRPr>
          </a:p>
        </p:txBody>
      </p:sp>
      <p:pic>
        <p:nvPicPr>
          <p:cNvPr id="248" name="Google Shape;248;p29"/>
          <p:cNvPicPr preferRelativeResize="0"/>
          <p:nvPr/>
        </p:nvPicPr>
        <p:blipFill rotWithShape="1">
          <a:blip r:embed="rId5">
            <a:alphaModFix/>
          </a:blip>
          <a:srcRect b="-6019" l="0" r="0" t="6020"/>
          <a:stretch/>
        </p:blipFill>
        <p:spPr>
          <a:xfrm>
            <a:off x="2945588" y="1790075"/>
            <a:ext cx="971460" cy="647650"/>
          </a:xfrm>
          <a:prstGeom prst="rect">
            <a:avLst/>
          </a:prstGeom>
          <a:noFill/>
          <a:ln>
            <a:noFill/>
          </a:ln>
        </p:spPr>
      </p:pic>
      <p:pic>
        <p:nvPicPr>
          <p:cNvPr id="249" name="Google Shape;249;p29"/>
          <p:cNvPicPr preferRelativeResize="0"/>
          <p:nvPr/>
        </p:nvPicPr>
        <p:blipFill>
          <a:blip r:embed="rId6">
            <a:alphaModFix/>
          </a:blip>
          <a:stretch>
            <a:fillRect/>
          </a:stretch>
        </p:blipFill>
        <p:spPr>
          <a:xfrm>
            <a:off x="5172725" y="1812742"/>
            <a:ext cx="1081626" cy="526407"/>
          </a:xfrm>
          <a:prstGeom prst="rect">
            <a:avLst/>
          </a:prstGeom>
          <a:noFill/>
          <a:ln>
            <a:noFill/>
          </a:ln>
        </p:spPr>
      </p:pic>
      <p:pic>
        <p:nvPicPr>
          <p:cNvPr id="250" name="Google Shape;250;p29"/>
          <p:cNvPicPr preferRelativeResize="0"/>
          <p:nvPr/>
        </p:nvPicPr>
        <p:blipFill rotWithShape="1">
          <a:blip r:embed="rId5">
            <a:alphaModFix/>
          </a:blip>
          <a:srcRect b="-6019" l="0" r="0" t="6020"/>
          <a:stretch/>
        </p:blipFill>
        <p:spPr>
          <a:xfrm>
            <a:off x="2916363" y="3298175"/>
            <a:ext cx="971460" cy="647650"/>
          </a:xfrm>
          <a:prstGeom prst="rect">
            <a:avLst/>
          </a:prstGeom>
          <a:noFill/>
          <a:ln>
            <a:noFill/>
          </a:ln>
        </p:spPr>
      </p:pic>
      <p:pic>
        <p:nvPicPr>
          <p:cNvPr id="251" name="Google Shape;251;p29"/>
          <p:cNvPicPr preferRelativeResize="0"/>
          <p:nvPr/>
        </p:nvPicPr>
        <p:blipFill>
          <a:blip r:embed="rId6">
            <a:alphaModFix/>
          </a:blip>
          <a:stretch>
            <a:fillRect/>
          </a:stretch>
        </p:blipFill>
        <p:spPr>
          <a:xfrm>
            <a:off x="5172725" y="3313600"/>
            <a:ext cx="1081626" cy="5264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3">
            <a:alphaModFix/>
          </a:blip>
          <a:stretch>
            <a:fillRect/>
          </a:stretch>
        </p:blipFill>
        <p:spPr>
          <a:xfrm>
            <a:off x="1853502" y="0"/>
            <a:ext cx="543699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6258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100">
                <a:solidFill>
                  <a:schemeClr val="dk1"/>
                </a:solidFill>
              </a:rPr>
              <a:t>Finding best POIs</a:t>
            </a:r>
            <a:endParaRPr sz="5100"/>
          </a:p>
        </p:txBody>
      </p:sp>
      <p:sp>
        <p:nvSpPr>
          <p:cNvPr id="80" name="Google Shape;80;p14"/>
          <p:cNvSpPr txBox="1"/>
          <p:nvPr>
            <p:ph idx="4294967295" type="title"/>
          </p:nvPr>
        </p:nvSpPr>
        <p:spPr>
          <a:xfrm>
            <a:off x="569875" y="1723675"/>
            <a:ext cx="56979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900">
                <a:solidFill>
                  <a:srgbClr val="000000"/>
                </a:solidFill>
                <a:highlight>
                  <a:srgbClr val="FFFFFF"/>
                </a:highlight>
              </a:rPr>
              <a:t>Living in a large city can have its disadvantages when it comes to deciding on places to conduct business. Fortunately, we are able to draw conclusions faster thanks to the experiences and service received by other consumers.</a:t>
            </a:r>
            <a:endParaRPr sz="1900">
              <a:solidFill>
                <a:srgbClr val="000000"/>
              </a:solidFill>
            </a:endParaRPr>
          </a:p>
        </p:txBody>
      </p:sp>
      <p:pic>
        <p:nvPicPr>
          <p:cNvPr id="81" name="Google Shape;81;p14"/>
          <p:cNvPicPr preferRelativeResize="0"/>
          <p:nvPr/>
        </p:nvPicPr>
        <p:blipFill>
          <a:blip r:embed="rId3">
            <a:alphaModFix/>
          </a:blip>
          <a:stretch>
            <a:fillRect/>
          </a:stretch>
        </p:blipFill>
        <p:spPr>
          <a:xfrm>
            <a:off x="6240176" y="492950"/>
            <a:ext cx="2593627" cy="1729100"/>
          </a:xfrm>
          <a:prstGeom prst="rect">
            <a:avLst/>
          </a:prstGeom>
          <a:noFill/>
          <a:ln>
            <a:noFill/>
          </a:ln>
        </p:spPr>
      </p:pic>
      <p:pic>
        <p:nvPicPr>
          <p:cNvPr id="82" name="Google Shape;82;p14"/>
          <p:cNvPicPr preferRelativeResize="0"/>
          <p:nvPr/>
        </p:nvPicPr>
        <p:blipFill>
          <a:blip r:embed="rId4">
            <a:alphaModFix/>
          </a:blip>
          <a:stretch>
            <a:fillRect/>
          </a:stretch>
        </p:blipFill>
        <p:spPr>
          <a:xfrm>
            <a:off x="6514950" y="2796950"/>
            <a:ext cx="2044074" cy="99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8" name="Google Shape;88;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9" name="Google Shape;89;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Tools Used</a:t>
            </a:r>
            <a:endParaRPr b="1" sz="3000">
              <a:solidFill>
                <a:schemeClr val="lt2"/>
              </a:solidFill>
              <a:latin typeface="Raleway"/>
              <a:ea typeface="Raleway"/>
              <a:cs typeface="Raleway"/>
              <a:sym typeface="Raleway"/>
            </a:endParaRPr>
          </a:p>
        </p:txBody>
      </p:sp>
      <p:sp>
        <p:nvSpPr>
          <p:cNvPr id="90" name="Google Shape;90;p15"/>
          <p:cNvSpPr txBox="1"/>
          <p:nvPr>
            <p:ph idx="4294967295" type="body"/>
          </p:nvPr>
        </p:nvSpPr>
        <p:spPr>
          <a:xfrm>
            <a:off x="2444700" y="100730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0" lvl="0" marL="457200" rtl="0" algn="l">
              <a:spcBef>
                <a:spcPts val="1600"/>
              </a:spcBef>
              <a:spcAft>
                <a:spcPts val="0"/>
              </a:spcAft>
              <a:buNone/>
            </a:pPr>
            <a:r>
              <a:t/>
            </a:r>
            <a:endParaRPr b="1">
              <a:solidFill>
                <a:schemeClr val="dk1"/>
              </a:solidFill>
              <a:latin typeface="Raleway"/>
              <a:ea typeface="Raleway"/>
              <a:cs typeface="Raleway"/>
              <a:sym typeface="Raleway"/>
            </a:endParaRPr>
          </a:p>
          <a:p>
            <a:pPr indent="0" lvl="0" marL="457200" rtl="0" algn="l">
              <a:spcBef>
                <a:spcPts val="1000"/>
              </a:spcBef>
              <a:spcAft>
                <a:spcPts val="0"/>
              </a:spcAft>
              <a:buNone/>
            </a:pPr>
            <a:br>
              <a:rPr lang="en" sz="1400">
                <a:latin typeface="Raleway"/>
                <a:ea typeface="Raleway"/>
                <a:cs typeface="Raleway"/>
                <a:sym typeface="Raleway"/>
              </a:rPr>
            </a:br>
            <a:r>
              <a:rPr b="1" lang="en" sz="1300">
                <a:solidFill>
                  <a:srgbClr val="38761D"/>
                </a:solidFill>
                <a:latin typeface="Raleway"/>
                <a:ea typeface="Raleway"/>
                <a:cs typeface="Raleway"/>
                <a:sym typeface="Raleway"/>
              </a:rPr>
              <a:t>import </a:t>
            </a:r>
            <a:r>
              <a:rPr b="1" lang="en" sz="1300">
                <a:latin typeface="Raleway"/>
                <a:ea typeface="Raleway"/>
                <a:cs typeface="Raleway"/>
                <a:sym typeface="Raleway"/>
              </a:rPr>
              <a:t>pandas </a:t>
            </a:r>
            <a:r>
              <a:rPr b="1" lang="en" sz="1300">
                <a:solidFill>
                  <a:srgbClr val="38761D"/>
                </a:solidFill>
                <a:latin typeface="Raleway"/>
                <a:ea typeface="Raleway"/>
                <a:cs typeface="Raleway"/>
                <a:sym typeface="Raleway"/>
              </a:rPr>
              <a:t>as </a:t>
            </a:r>
            <a:r>
              <a:rPr b="1" lang="en" sz="1300">
                <a:latin typeface="Raleway"/>
                <a:ea typeface="Raleway"/>
                <a:cs typeface="Raleway"/>
                <a:sym typeface="Raleway"/>
              </a:rPr>
              <a:t>pd</a:t>
            </a:r>
            <a:endParaRPr b="1" sz="1300">
              <a:latin typeface="Raleway"/>
              <a:ea typeface="Raleway"/>
              <a:cs typeface="Raleway"/>
              <a:sym typeface="Raleway"/>
            </a:endParaRPr>
          </a:p>
          <a:p>
            <a:pPr indent="0" lvl="0" marL="457200" rtl="0" algn="l">
              <a:spcBef>
                <a:spcPts val="1000"/>
              </a:spcBef>
              <a:spcAft>
                <a:spcPts val="0"/>
              </a:spcAft>
              <a:buClr>
                <a:schemeClr val="dk2"/>
              </a:buClr>
              <a:buSzPts val="1100"/>
              <a:buFont typeface="Arial"/>
              <a:buNone/>
            </a:pPr>
            <a:r>
              <a:rPr b="1" lang="en" sz="1300">
                <a:solidFill>
                  <a:srgbClr val="38761D"/>
                </a:solidFill>
                <a:latin typeface="Raleway"/>
                <a:ea typeface="Raleway"/>
                <a:cs typeface="Raleway"/>
                <a:sym typeface="Raleway"/>
              </a:rPr>
              <a:t>import </a:t>
            </a:r>
            <a:r>
              <a:rPr b="1" lang="en" sz="1300">
                <a:latin typeface="Raleway"/>
                <a:ea typeface="Raleway"/>
                <a:cs typeface="Raleway"/>
                <a:sym typeface="Raleway"/>
              </a:rPr>
              <a:t>os</a:t>
            </a:r>
            <a:endParaRPr b="1" sz="1300">
              <a:latin typeface="Raleway"/>
              <a:ea typeface="Raleway"/>
              <a:cs typeface="Raleway"/>
              <a:sym typeface="Raleway"/>
            </a:endParaRPr>
          </a:p>
          <a:p>
            <a:pPr indent="0" lvl="0" marL="457200" rtl="0" algn="l">
              <a:spcBef>
                <a:spcPts val="1000"/>
              </a:spcBef>
              <a:spcAft>
                <a:spcPts val="0"/>
              </a:spcAft>
              <a:buClr>
                <a:schemeClr val="dk2"/>
              </a:buClr>
              <a:buSzPts val="1100"/>
              <a:buFont typeface="Arial"/>
              <a:buNone/>
            </a:pPr>
            <a:r>
              <a:rPr b="1" lang="en" sz="1300">
                <a:solidFill>
                  <a:srgbClr val="38761D"/>
                </a:solidFill>
                <a:latin typeface="Raleway"/>
                <a:ea typeface="Raleway"/>
                <a:cs typeface="Raleway"/>
                <a:sym typeface="Raleway"/>
              </a:rPr>
              <a:t>import </a:t>
            </a:r>
            <a:r>
              <a:rPr b="1" lang="en" sz="1300">
                <a:latin typeface="Raleway"/>
                <a:ea typeface="Raleway"/>
                <a:cs typeface="Raleway"/>
                <a:sym typeface="Raleway"/>
              </a:rPr>
              <a:t>requests</a:t>
            </a:r>
            <a:endParaRPr b="1" sz="1300">
              <a:latin typeface="Raleway"/>
              <a:ea typeface="Raleway"/>
              <a:cs typeface="Raleway"/>
              <a:sym typeface="Raleway"/>
            </a:endParaRPr>
          </a:p>
          <a:p>
            <a:pPr indent="0" lvl="0" marL="457200" rtl="0" algn="l">
              <a:spcBef>
                <a:spcPts val="1000"/>
              </a:spcBef>
              <a:spcAft>
                <a:spcPts val="0"/>
              </a:spcAft>
              <a:buClr>
                <a:schemeClr val="dk2"/>
              </a:buClr>
              <a:buSzPts val="1100"/>
              <a:buFont typeface="Arial"/>
              <a:buNone/>
            </a:pPr>
            <a:r>
              <a:rPr b="1" lang="en" sz="1300">
                <a:solidFill>
                  <a:srgbClr val="38761D"/>
                </a:solidFill>
                <a:latin typeface="Raleway"/>
                <a:ea typeface="Raleway"/>
                <a:cs typeface="Raleway"/>
                <a:sym typeface="Raleway"/>
              </a:rPr>
              <a:t>import </a:t>
            </a:r>
            <a:r>
              <a:rPr b="1" lang="en" sz="1300">
                <a:latin typeface="Raleway"/>
                <a:ea typeface="Raleway"/>
                <a:cs typeface="Raleway"/>
                <a:sym typeface="Raleway"/>
              </a:rPr>
              <a:t>json</a:t>
            </a:r>
            <a:endParaRPr b="1" sz="1300">
              <a:latin typeface="Raleway"/>
              <a:ea typeface="Raleway"/>
              <a:cs typeface="Raleway"/>
              <a:sym typeface="Raleway"/>
            </a:endParaRPr>
          </a:p>
          <a:p>
            <a:pPr indent="0" lvl="0" marL="457200" rtl="0" algn="l">
              <a:spcBef>
                <a:spcPts val="1000"/>
              </a:spcBef>
              <a:spcAft>
                <a:spcPts val="0"/>
              </a:spcAft>
              <a:buClr>
                <a:schemeClr val="dk2"/>
              </a:buClr>
              <a:buSzPts val="1100"/>
              <a:buFont typeface="Arial"/>
              <a:buNone/>
            </a:pPr>
            <a:r>
              <a:rPr b="1" lang="en" sz="1300">
                <a:solidFill>
                  <a:srgbClr val="38761D"/>
                </a:solidFill>
                <a:latin typeface="Raleway"/>
                <a:ea typeface="Raleway"/>
                <a:cs typeface="Raleway"/>
                <a:sym typeface="Raleway"/>
              </a:rPr>
              <a:t>import </a:t>
            </a:r>
            <a:r>
              <a:rPr b="1" lang="en" sz="1300">
                <a:latin typeface="Raleway"/>
                <a:ea typeface="Raleway"/>
                <a:cs typeface="Raleway"/>
                <a:sym typeface="Raleway"/>
              </a:rPr>
              <a:t>sqlite3 </a:t>
            </a:r>
            <a:r>
              <a:rPr b="1" lang="en" sz="1300">
                <a:solidFill>
                  <a:srgbClr val="38761D"/>
                </a:solidFill>
                <a:latin typeface="Raleway"/>
                <a:ea typeface="Raleway"/>
                <a:cs typeface="Raleway"/>
                <a:sym typeface="Raleway"/>
              </a:rPr>
              <a:t>as </a:t>
            </a:r>
            <a:r>
              <a:rPr b="1" lang="en" sz="1300">
                <a:latin typeface="Raleway"/>
                <a:ea typeface="Raleway"/>
                <a:cs typeface="Raleway"/>
                <a:sym typeface="Raleway"/>
              </a:rPr>
              <a:t>sqlite</a:t>
            </a:r>
            <a:endParaRPr b="1" sz="1300">
              <a:latin typeface="Raleway"/>
              <a:ea typeface="Raleway"/>
              <a:cs typeface="Raleway"/>
              <a:sym typeface="Raleway"/>
            </a:endParaRPr>
          </a:p>
          <a:p>
            <a:pPr indent="0" lvl="0" marL="457200" rtl="0" algn="l">
              <a:spcBef>
                <a:spcPts val="1000"/>
              </a:spcBef>
              <a:spcAft>
                <a:spcPts val="0"/>
              </a:spcAft>
              <a:buNone/>
            </a:pPr>
            <a:r>
              <a:rPr b="1" lang="en" sz="1300">
                <a:solidFill>
                  <a:srgbClr val="38761D"/>
                </a:solidFill>
                <a:latin typeface="Raleway"/>
                <a:ea typeface="Raleway"/>
                <a:cs typeface="Raleway"/>
                <a:sym typeface="Raleway"/>
              </a:rPr>
              <a:t>import </a:t>
            </a:r>
            <a:r>
              <a:rPr b="1" lang="en" sz="1300">
                <a:latin typeface="Raleway"/>
                <a:ea typeface="Raleway"/>
                <a:cs typeface="Raleway"/>
                <a:sym typeface="Raleway"/>
              </a:rPr>
              <a:t>sqlalchemy</a:t>
            </a:r>
            <a:endParaRPr b="1" sz="1300">
              <a:latin typeface="Raleway"/>
              <a:ea typeface="Raleway"/>
              <a:cs typeface="Raleway"/>
              <a:sym typeface="Raleway"/>
            </a:endParaRPr>
          </a:p>
          <a:p>
            <a:pPr indent="0" lvl="0" marL="457200" rtl="0" algn="l">
              <a:spcBef>
                <a:spcPts val="1000"/>
              </a:spcBef>
              <a:spcAft>
                <a:spcPts val="0"/>
              </a:spcAft>
              <a:buNone/>
            </a:pPr>
            <a:r>
              <a:t/>
            </a:r>
            <a:endParaRPr b="1" sz="1200">
              <a:latin typeface="Raleway"/>
              <a:ea typeface="Raleway"/>
              <a:cs typeface="Raleway"/>
              <a:sym typeface="Raleway"/>
            </a:endParaRPr>
          </a:p>
          <a:p>
            <a:pPr indent="0" lvl="0" marL="457200" rtl="0" algn="l">
              <a:spcBef>
                <a:spcPts val="1000"/>
              </a:spcBef>
              <a:spcAft>
                <a:spcPts val="0"/>
              </a:spcAft>
              <a:buNone/>
            </a:pPr>
            <a:r>
              <a:t/>
            </a:r>
            <a:endParaRPr b="1" sz="1200">
              <a:latin typeface="Raleway"/>
              <a:ea typeface="Raleway"/>
              <a:cs typeface="Raleway"/>
              <a:sym typeface="Raleway"/>
            </a:endParaRPr>
          </a:p>
          <a:p>
            <a:pPr indent="0" lvl="0" marL="457200" rtl="0" algn="l">
              <a:spcBef>
                <a:spcPts val="1000"/>
              </a:spcBef>
              <a:spcAft>
                <a:spcPts val="0"/>
              </a:spcAft>
              <a:buNone/>
            </a:pPr>
            <a:r>
              <a:t/>
            </a:r>
            <a:endParaRPr b="1" sz="1200">
              <a:latin typeface="Raleway"/>
              <a:ea typeface="Raleway"/>
              <a:cs typeface="Raleway"/>
              <a:sym typeface="Raleway"/>
            </a:endParaRPr>
          </a:p>
          <a:p>
            <a:pPr indent="0" lvl="0" marL="457200" rtl="0" algn="l">
              <a:spcBef>
                <a:spcPts val="1000"/>
              </a:spcBef>
              <a:spcAft>
                <a:spcPts val="1000"/>
              </a:spcAft>
              <a:buNone/>
            </a:pPr>
            <a:r>
              <a:t/>
            </a:r>
            <a:endParaRPr sz="1200">
              <a:solidFill>
                <a:schemeClr val="dk2"/>
              </a:solidFill>
              <a:latin typeface="Raleway"/>
              <a:ea typeface="Raleway"/>
              <a:cs typeface="Raleway"/>
              <a:sym typeface="Raleway"/>
            </a:endParaRPr>
          </a:p>
        </p:txBody>
      </p:sp>
      <p:pic>
        <p:nvPicPr>
          <p:cNvPr id="91" name="Google Shape;91;p15"/>
          <p:cNvPicPr preferRelativeResize="0"/>
          <p:nvPr/>
        </p:nvPicPr>
        <p:blipFill>
          <a:blip r:embed="rId5">
            <a:alphaModFix/>
          </a:blip>
          <a:stretch>
            <a:fillRect/>
          </a:stretch>
        </p:blipFill>
        <p:spPr>
          <a:xfrm>
            <a:off x="2993825" y="1489450"/>
            <a:ext cx="1578175" cy="424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requests do you  need to send while getting           </a:t>
            </a:r>
            <a:r>
              <a:rPr lang="en">
                <a:solidFill>
                  <a:schemeClr val="accent5"/>
                </a:solidFill>
              </a:rPr>
              <a:t>enough</a:t>
            </a:r>
            <a:r>
              <a:rPr lang="en">
                <a:solidFill>
                  <a:schemeClr val="accent5"/>
                </a:solidFill>
              </a:rPr>
              <a:t> results for the</a:t>
            </a:r>
            <a:endParaRPr>
              <a:solidFill>
                <a:schemeClr val="accent5"/>
              </a:solidFill>
            </a:endParaRPr>
          </a:p>
          <a:p>
            <a:pPr indent="0" lvl="0" marL="0" rtl="0" algn="l">
              <a:spcBef>
                <a:spcPts val="0"/>
              </a:spcBef>
              <a:spcAft>
                <a:spcPts val="0"/>
              </a:spcAft>
              <a:buNone/>
            </a:pPr>
            <a:r>
              <a:rPr lang="en">
                <a:solidFill>
                  <a:schemeClr val="accent5"/>
                </a:solidFill>
              </a:rPr>
              <a:t>large data collection?</a:t>
            </a:r>
            <a:endParaRPr>
              <a:solidFill>
                <a:schemeClr val="accent5"/>
              </a:solidFill>
            </a:endParaRPr>
          </a:p>
        </p:txBody>
      </p:sp>
      <p:grpSp>
        <p:nvGrpSpPr>
          <p:cNvPr id="97" name="Google Shape;97;p16"/>
          <p:cNvGrpSpPr/>
          <p:nvPr/>
        </p:nvGrpSpPr>
        <p:grpSpPr>
          <a:xfrm>
            <a:off x="6781388" y="2464029"/>
            <a:ext cx="2212050" cy="2537076"/>
            <a:chOff x="6803275" y="395363"/>
            <a:chExt cx="2212050" cy="2537076"/>
          </a:xfrm>
        </p:grpSpPr>
        <p:pic>
          <p:nvPicPr>
            <p:cNvPr id="98" name="Google Shape;98;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99" name="Google Shape;99;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00" name="Google Shape;100;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lang="en" sz="1150">
                  <a:solidFill>
                    <a:schemeClr val="dk2"/>
                  </a:solidFill>
                  <a:latin typeface="Raleway"/>
                  <a:ea typeface="Raleway"/>
                  <a:cs typeface="Raleway"/>
                  <a:sym typeface="Raleway"/>
                </a:rPr>
                <a:t>In order to </a:t>
              </a:r>
              <a:r>
                <a:rPr b="1" lang="en" sz="1150">
                  <a:solidFill>
                    <a:schemeClr val="dk2"/>
                  </a:solidFill>
                  <a:latin typeface="Raleway"/>
                  <a:ea typeface="Raleway"/>
                  <a:cs typeface="Raleway"/>
                  <a:sym typeface="Raleway"/>
                </a:rPr>
                <a:t>minimize the </a:t>
              </a:r>
              <a:r>
                <a:rPr b="1" lang="en" sz="1150">
                  <a:solidFill>
                    <a:schemeClr val="dk2"/>
                  </a:solidFill>
                  <a:latin typeface="Raleway"/>
                  <a:ea typeface="Raleway"/>
                  <a:cs typeface="Raleway"/>
                  <a:sym typeface="Raleway"/>
                </a:rPr>
                <a:t> use of requests </a:t>
              </a:r>
              <a:r>
                <a:rPr lang="en" sz="1150">
                  <a:solidFill>
                    <a:schemeClr val="dk2"/>
                  </a:solidFill>
                  <a:latin typeface="Raleway"/>
                  <a:ea typeface="Raleway"/>
                  <a:cs typeface="Raleway"/>
                  <a:sym typeface="Raleway"/>
                </a:rPr>
                <a:t>and</a:t>
              </a:r>
              <a:r>
                <a:rPr b="1" lang="en" sz="1150">
                  <a:solidFill>
                    <a:schemeClr val="dk2"/>
                  </a:solidFill>
                  <a:latin typeface="Raleway"/>
                  <a:ea typeface="Raleway"/>
                  <a:cs typeface="Raleway"/>
                  <a:sym typeface="Raleway"/>
                </a:rPr>
                <a:t> maximize the amount of interactions </a:t>
              </a:r>
              <a:r>
                <a:rPr lang="en" sz="1150">
                  <a:solidFill>
                    <a:schemeClr val="dk2"/>
                  </a:solidFill>
                  <a:latin typeface="Raleway"/>
                  <a:ea typeface="Raleway"/>
                  <a:cs typeface="Raleway"/>
                  <a:sym typeface="Raleway"/>
                </a:rPr>
                <a:t>with data,</a:t>
              </a:r>
              <a:r>
                <a:rPr b="1" lang="en" sz="1150">
                  <a:solidFill>
                    <a:schemeClr val="dk2"/>
                  </a:solidFill>
                  <a:latin typeface="Raleway"/>
                  <a:ea typeface="Raleway"/>
                  <a:cs typeface="Raleway"/>
                  <a:sym typeface="Raleway"/>
                </a:rPr>
                <a:t> </a:t>
              </a:r>
              <a:r>
                <a:rPr lang="en" sz="1150">
                  <a:solidFill>
                    <a:schemeClr val="dk2"/>
                  </a:solidFill>
                  <a:latin typeface="Raleway"/>
                  <a:ea typeface="Raleway"/>
                  <a:cs typeface="Raleway"/>
                  <a:sym typeface="Raleway"/>
                </a:rPr>
                <a:t>I made our modern RAM to do most of the jobs!</a:t>
              </a:r>
              <a:endParaRPr sz="1150">
                <a:solidFill>
                  <a:schemeClr val="dk2"/>
                </a:solidFill>
                <a:latin typeface="Raleway"/>
                <a:ea typeface="Raleway"/>
                <a:cs typeface="Raleway"/>
                <a:sym typeface="Raleway"/>
              </a:endParaRPr>
            </a:p>
          </p:txBody>
        </p:sp>
      </p:grpSp>
      <p:pic>
        <p:nvPicPr>
          <p:cNvPr id="101" name="Google Shape;101;p16"/>
          <p:cNvPicPr preferRelativeResize="0"/>
          <p:nvPr/>
        </p:nvPicPr>
        <p:blipFill>
          <a:blip r:embed="rId5">
            <a:alphaModFix/>
          </a:blip>
          <a:stretch>
            <a:fillRect/>
          </a:stretch>
        </p:blipFill>
        <p:spPr>
          <a:xfrm>
            <a:off x="283100" y="3868275"/>
            <a:ext cx="6502452" cy="757850"/>
          </a:xfrm>
          <a:prstGeom prst="rect">
            <a:avLst/>
          </a:prstGeom>
          <a:noFill/>
          <a:ln>
            <a:noFill/>
          </a:ln>
        </p:spPr>
      </p:pic>
      <p:pic>
        <p:nvPicPr>
          <p:cNvPr id="102" name="Google Shape;102;p16"/>
          <p:cNvPicPr preferRelativeResize="0"/>
          <p:nvPr/>
        </p:nvPicPr>
        <p:blipFill>
          <a:blip r:embed="rId6">
            <a:alphaModFix/>
          </a:blip>
          <a:stretch>
            <a:fillRect/>
          </a:stretch>
        </p:blipFill>
        <p:spPr>
          <a:xfrm>
            <a:off x="6878563" y="4242400"/>
            <a:ext cx="2017724" cy="659050"/>
          </a:xfrm>
          <a:prstGeom prst="rect">
            <a:avLst/>
          </a:prstGeom>
          <a:noFill/>
          <a:ln>
            <a:noFill/>
          </a:ln>
        </p:spPr>
      </p:pic>
      <p:pic>
        <p:nvPicPr>
          <p:cNvPr id="103" name="Google Shape;103;p16"/>
          <p:cNvPicPr preferRelativeResize="0"/>
          <p:nvPr/>
        </p:nvPicPr>
        <p:blipFill>
          <a:blip r:embed="rId7">
            <a:alphaModFix/>
          </a:blip>
          <a:stretch>
            <a:fillRect/>
          </a:stretch>
        </p:blipFill>
        <p:spPr>
          <a:xfrm>
            <a:off x="7017625" y="1727175"/>
            <a:ext cx="1689149" cy="1689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189750" y="-486050"/>
            <a:ext cx="87645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600">
              <a:solidFill>
                <a:schemeClr val="accent5"/>
              </a:solidFill>
            </a:endParaRPr>
          </a:p>
          <a:p>
            <a:pPr indent="0" lvl="0" marL="0" rtl="0" algn="l">
              <a:spcBef>
                <a:spcPts val="1000"/>
              </a:spcBef>
              <a:spcAft>
                <a:spcPts val="0"/>
              </a:spcAft>
              <a:buNone/>
            </a:pPr>
            <a:r>
              <a:rPr lang="en" sz="4600">
                <a:solidFill>
                  <a:schemeClr val="accent5"/>
                </a:solidFill>
              </a:rPr>
              <a:t>Location:</a:t>
            </a:r>
            <a:r>
              <a:rPr lang="en" sz="4600"/>
              <a:t> Yaletown, Vancouver</a:t>
            </a:r>
            <a:endParaRPr sz="4600"/>
          </a:p>
          <a:p>
            <a:pPr indent="0" lvl="0" marL="0" rtl="0" algn="l">
              <a:spcBef>
                <a:spcPts val="1000"/>
              </a:spcBef>
              <a:spcAft>
                <a:spcPts val="0"/>
              </a:spcAft>
              <a:buNone/>
            </a:pPr>
            <a:r>
              <a:rPr lang="en" sz="4600"/>
              <a:t>                             </a:t>
            </a:r>
            <a:r>
              <a:rPr lang="en" sz="3300">
                <a:solidFill>
                  <a:srgbClr val="222222"/>
                </a:solidFill>
                <a:highlight>
                  <a:srgbClr val="FFFFFF"/>
                </a:highlight>
                <a:latin typeface="Arial"/>
                <a:ea typeface="Arial"/>
                <a:cs typeface="Arial"/>
                <a:sym typeface="Arial"/>
              </a:rPr>
              <a:t>49.2757°N, 123.1199°W                                                                                                                         </a:t>
            </a:r>
            <a:endParaRPr sz="5500"/>
          </a:p>
          <a:p>
            <a:pPr indent="0" lvl="0" marL="0" rtl="0" algn="l">
              <a:spcBef>
                <a:spcPts val="1000"/>
              </a:spcBef>
              <a:spcAft>
                <a:spcPts val="1000"/>
              </a:spcAft>
              <a:buNone/>
            </a:pPr>
            <a:r>
              <a:rPr lang="en" sz="2400"/>
              <a:t>                                                        </a:t>
            </a:r>
            <a:r>
              <a:rPr b="0" lang="en" sz="2400">
                <a:latin typeface="Arial"/>
                <a:ea typeface="Arial"/>
                <a:cs typeface="Arial"/>
                <a:sym typeface="Arial"/>
              </a:rPr>
              <a:t>radius=5000M</a:t>
            </a:r>
            <a:endParaRPr b="0" sz="2400">
              <a:latin typeface="Arial"/>
              <a:ea typeface="Arial"/>
              <a:cs typeface="Arial"/>
              <a:sym typeface="Arial"/>
            </a:endParaRPr>
          </a:p>
        </p:txBody>
      </p:sp>
      <p:pic>
        <p:nvPicPr>
          <p:cNvPr id="109" name="Google Shape;109;p17"/>
          <p:cNvPicPr preferRelativeResize="0"/>
          <p:nvPr/>
        </p:nvPicPr>
        <p:blipFill>
          <a:blip r:embed="rId3">
            <a:alphaModFix/>
          </a:blip>
          <a:stretch>
            <a:fillRect/>
          </a:stretch>
        </p:blipFill>
        <p:spPr>
          <a:xfrm>
            <a:off x="326350" y="1246925"/>
            <a:ext cx="3910550" cy="3669174"/>
          </a:xfrm>
          <a:prstGeom prst="rect">
            <a:avLst/>
          </a:prstGeom>
          <a:noFill/>
          <a:ln>
            <a:noFill/>
          </a:ln>
        </p:spPr>
      </p:pic>
      <p:pic>
        <p:nvPicPr>
          <p:cNvPr id="110" name="Google Shape;110;p17"/>
          <p:cNvPicPr preferRelativeResize="0"/>
          <p:nvPr/>
        </p:nvPicPr>
        <p:blipFill>
          <a:blip r:embed="rId4">
            <a:alphaModFix/>
          </a:blip>
          <a:stretch>
            <a:fillRect/>
          </a:stretch>
        </p:blipFill>
        <p:spPr>
          <a:xfrm>
            <a:off x="4354425" y="2544750"/>
            <a:ext cx="4500576" cy="2371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148500" y="19467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We are looking at  </a:t>
            </a:r>
            <a:r>
              <a:rPr lang="en"/>
              <a:t>Three</a:t>
            </a:r>
            <a:r>
              <a:rPr lang="en"/>
              <a:t> different categories</a:t>
            </a:r>
            <a:r>
              <a:rPr lang="en" sz="2400"/>
              <a:t> </a:t>
            </a:r>
            <a:r>
              <a:rPr b="0" lang="en" sz="2400">
                <a:solidFill>
                  <a:schemeClr val="dk2"/>
                </a:solidFill>
              </a:rPr>
              <a:t>of POIs</a:t>
            </a:r>
            <a:endParaRPr b="0" sz="2400">
              <a:solidFill>
                <a:schemeClr val="dk2"/>
              </a:solidFill>
            </a:endParaRPr>
          </a:p>
        </p:txBody>
      </p:sp>
      <p:pic>
        <p:nvPicPr>
          <p:cNvPr id="116" name="Google Shape;116;p18"/>
          <p:cNvPicPr preferRelativeResize="0"/>
          <p:nvPr/>
        </p:nvPicPr>
        <p:blipFill rotWithShape="1">
          <a:blip r:embed="rId3">
            <a:alphaModFix/>
          </a:blip>
          <a:srcRect b="7201" l="25026" r="30749" t="0"/>
          <a:stretch/>
        </p:blipFill>
        <p:spPr>
          <a:xfrm>
            <a:off x="5799550" y="-22625"/>
            <a:ext cx="1883499" cy="5220423"/>
          </a:xfrm>
          <a:prstGeom prst="rect">
            <a:avLst/>
          </a:prstGeom>
          <a:noFill/>
          <a:ln>
            <a:noFill/>
          </a:ln>
        </p:spPr>
      </p:pic>
      <p:pic>
        <p:nvPicPr>
          <p:cNvPr id="117" name="Google Shape;117;p18"/>
          <p:cNvPicPr preferRelativeResize="0"/>
          <p:nvPr/>
        </p:nvPicPr>
        <p:blipFill rotWithShape="1">
          <a:blip r:embed="rId4">
            <a:alphaModFix/>
          </a:blip>
          <a:srcRect b="804" l="27547" r="18660" t="-139"/>
          <a:stretch/>
        </p:blipFill>
        <p:spPr>
          <a:xfrm>
            <a:off x="3971550" y="-43825"/>
            <a:ext cx="1855749" cy="5187324"/>
          </a:xfrm>
          <a:prstGeom prst="rect">
            <a:avLst/>
          </a:prstGeom>
          <a:noFill/>
          <a:ln>
            <a:noFill/>
          </a:ln>
        </p:spPr>
      </p:pic>
      <p:pic>
        <p:nvPicPr>
          <p:cNvPr id="118" name="Google Shape;118;p18"/>
          <p:cNvPicPr preferRelativeResize="0"/>
          <p:nvPr/>
        </p:nvPicPr>
        <p:blipFill rotWithShape="1">
          <a:blip r:embed="rId5">
            <a:alphaModFix/>
          </a:blip>
          <a:srcRect b="0" l="47099" r="-37189" t="0"/>
          <a:stretch/>
        </p:blipFill>
        <p:spPr>
          <a:xfrm>
            <a:off x="7637029" y="-43825"/>
            <a:ext cx="7174301" cy="53091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158951" y="113625"/>
            <a:ext cx="2593627" cy="1729100"/>
          </a:xfrm>
          <a:prstGeom prst="rect">
            <a:avLst/>
          </a:prstGeom>
          <a:noFill/>
          <a:ln>
            <a:noFill/>
          </a:ln>
        </p:spPr>
      </p:pic>
      <p:pic>
        <p:nvPicPr>
          <p:cNvPr id="124" name="Google Shape;124;p19"/>
          <p:cNvPicPr preferRelativeResize="0"/>
          <p:nvPr/>
        </p:nvPicPr>
        <p:blipFill>
          <a:blip r:embed="rId4">
            <a:alphaModFix/>
          </a:blip>
          <a:stretch>
            <a:fillRect/>
          </a:stretch>
        </p:blipFill>
        <p:spPr>
          <a:xfrm>
            <a:off x="6316625" y="211050"/>
            <a:ext cx="2465301" cy="1199800"/>
          </a:xfrm>
          <a:prstGeom prst="rect">
            <a:avLst/>
          </a:prstGeom>
          <a:noFill/>
          <a:ln>
            <a:noFill/>
          </a:ln>
        </p:spPr>
      </p:pic>
      <p:sp>
        <p:nvSpPr>
          <p:cNvPr id="125" name="Google Shape;125;p19"/>
          <p:cNvSpPr txBox="1"/>
          <p:nvPr/>
        </p:nvSpPr>
        <p:spPr>
          <a:xfrm>
            <a:off x="2704800" y="1134150"/>
            <a:ext cx="3734400" cy="398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highlight>
                  <a:srgbClr val="D9D9D9"/>
                </a:highlight>
                <a:latin typeface="Lato"/>
                <a:ea typeface="Lato"/>
                <a:cs typeface="Lato"/>
                <a:sym typeface="Lato"/>
              </a:rPr>
              <a:t>Listings</a:t>
            </a:r>
            <a:endParaRPr b="1" sz="2400">
              <a:highlight>
                <a:srgbClr val="D9D9D9"/>
              </a:highlight>
              <a:latin typeface="Lato"/>
              <a:ea typeface="Lato"/>
              <a:cs typeface="Lato"/>
              <a:sym typeface="Lato"/>
            </a:endParaRPr>
          </a:p>
          <a:p>
            <a:pPr indent="0" lvl="0" marL="0" rtl="0" algn="ctr">
              <a:spcBef>
                <a:spcPts val="0"/>
              </a:spcBef>
              <a:spcAft>
                <a:spcPts val="0"/>
              </a:spcAft>
              <a:buNone/>
            </a:pPr>
            <a:r>
              <a:t/>
            </a:r>
            <a:endParaRPr b="1" sz="2400">
              <a:highlight>
                <a:srgbClr val="D9D9D9"/>
              </a:highlight>
              <a:latin typeface="Lato"/>
              <a:ea typeface="Lato"/>
              <a:cs typeface="Lato"/>
              <a:sym typeface="Lato"/>
            </a:endParaRPr>
          </a:p>
          <a:p>
            <a:pPr indent="0" lvl="0" marL="0" rtl="0" algn="ctr">
              <a:spcBef>
                <a:spcPts val="0"/>
              </a:spcBef>
              <a:spcAft>
                <a:spcPts val="0"/>
              </a:spcAft>
              <a:buNone/>
            </a:pPr>
            <a:r>
              <a:t/>
            </a:r>
            <a:endParaRPr b="1" sz="2400">
              <a:highlight>
                <a:srgbClr val="D9D9D9"/>
              </a:highlight>
              <a:latin typeface="Lato"/>
              <a:ea typeface="Lato"/>
              <a:cs typeface="Lato"/>
              <a:sym typeface="Lato"/>
            </a:endParaRPr>
          </a:p>
          <a:p>
            <a:pPr indent="0" lvl="0" marL="0" rtl="0" algn="ctr">
              <a:spcBef>
                <a:spcPts val="0"/>
              </a:spcBef>
              <a:spcAft>
                <a:spcPts val="0"/>
              </a:spcAft>
              <a:buNone/>
            </a:pPr>
            <a:r>
              <a:rPr b="1" lang="en" sz="3100">
                <a:highlight>
                  <a:srgbClr val="D9D9D9"/>
                </a:highlight>
                <a:latin typeface="Lato"/>
                <a:ea typeface="Lato"/>
                <a:cs typeface="Lato"/>
                <a:sym typeface="Lato"/>
              </a:rPr>
              <a:t>90        </a:t>
            </a:r>
            <a:r>
              <a:rPr b="1" lang="en" sz="3200">
                <a:highlight>
                  <a:srgbClr val="D9D9D9"/>
                </a:highlight>
                <a:latin typeface="Lato"/>
                <a:ea typeface="Lato"/>
                <a:cs typeface="Lato"/>
                <a:sym typeface="Lato"/>
              </a:rPr>
              <a:t>&gt;</a:t>
            </a:r>
            <a:r>
              <a:rPr b="1" lang="en" sz="3100">
                <a:highlight>
                  <a:srgbClr val="D9D9D9"/>
                </a:highlight>
                <a:latin typeface="Lato"/>
                <a:ea typeface="Lato"/>
                <a:cs typeface="Lato"/>
                <a:sym typeface="Lato"/>
              </a:rPr>
              <a:t>        60</a:t>
            </a:r>
            <a:endParaRPr b="1" sz="3100">
              <a:highlight>
                <a:srgbClr val="D9D9D9"/>
              </a:highlight>
              <a:latin typeface="Lato"/>
              <a:ea typeface="Lato"/>
              <a:cs typeface="Lato"/>
              <a:sym typeface="Lato"/>
            </a:endParaRPr>
          </a:p>
          <a:p>
            <a:pPr indent="0" lvl="0" marL="0" rtl="0" algn="l">
              <a:spcBef>
                <a:spcPts val="0"/>
              </a:spcBef>
              <a:spcAft>
                <a:spcPts val="0"/>
              </a:spcAft>
              <a:buNone/>
            </a:pPr>
            <a:r>
              <a:t/>
            </a:r>
            <a:endParaRPr b="1" sz="2400">
              <a:highlight>
                <a:srgbClr val="D9D9D9"/>
              </a:highlight>
              <a:latin typeface="Lato"/>
              <a:ea typeface="Lato"/>
              <a:cs typeface="Lato"/>
              <a:sym typeface="Lato"/>
            </a:endParaRPr>
          </a:p>
          <a:p>
            <a:pPr indent="0" lvl="0" marL="0" rtl="0" algn="ctr">
              <a:spcBef>
                <a:spcPts val="0"/>
              </a:spcBef>
              <a:spcAft>
                <a:spcPts val="0"/>
              </a:spcAft>
              <a:buNone/>
            </a:pPr>
            <a:r>
              <a:rPr b="1" lang="en" sz="2400">
                <a:highlight>
                  <a:srgbClr val="D9D9D9"/>
                </a:highlight>
                <a:latin typeface="Lato"/>
                <a:ea typeface="Lato"/>
                <a:cs typeface="Lato"/>
                <a:sym typeface="Lato"/>
              </a:rPr>
              <a:t>Ratings</a:t>
            </a:r>
            <a:endParaRPr b="1" sz="2400">
              <a:highlight>
                <a:srgbClr val="D9D9D9"/>
              </a:highlight>
              <a:latin typeface="Lato"/>
              <a:ea typeface="Lato"/>
              <a:cs typeface="Lato"/>
              <a:sym typeface="Lato"/>
            </a:endParaRPr>
          </a:p>
          <a:p>
            <a:pPr indent="0" lvl="0" marL="0" rtl="0" algn="ctr">
              <a:spcBef>
                <a:spcPts val="0"/>
              </a:spcBef>
              <a:spcAft>
                <a:spcPts val="0"/>
              </a:spcAft>
              <a:buNone/>
            </a:pPr>
            <a:r>
              <a:t/>
            </a:r>
            <a:endParaRPr b="1" sz="2400">
              <a:highlight>
                <a:srgbClr val="D9D9D9"/>
              </a:highlight>
              <a:latin typeface="Lato"/>
              <a:ea typeface="Lato"/>
              <a:cs typeface="Lato"/>
              <a:sym typeface="Lato"/>
            </a:endParaRPr>
          </a:p>
          <a:p>
            <a:pPr indent="0" lvl="0" marL="0" rtl="0" algn="ctr">
              <a:spcBef>
                <a:spcPts val="0"/>
              </a:spcBef>
              <a:spcAft>
                <a:spcPts val="0"/>
              </a:spcAft>
              <a:buNone/>
            </a:pPr>
            <a:r>
              <a:t/>
            </a:r>
            <a:endParaRPr b="1" sz="2400">
              <a:highlight>
                <a:srgbClr val="D9D9D9"/>
              </a:highlight>
              <a:latin typeface="Lato"/>
              <a:ea typeface="Lato"/>
              <a:cs typeface="Lato"/>
              <a:sym typeface="Lato"/>
            </a:endParaRPr>
          </a:p>
          <a:p>
            <a:pPr indent="0" lvl="0" marL="0" rtl="0" algn="ctr">
              <a:spcBef>
                <a:spcPts val="0"/>
              </a:spcBef>
              <a:spcAft>
                <a:spcPts val="0"/>
              </a:spcAft>
              <a:buNone/>
            </a:pPr>
            <a:r>
              <a:rPr b="1" lang="en" sz="2900">
                <a:highlight>
                  <a:srgbClr val="D9D9D9"/>
                </a:highlight>
                <a:latin typeface="Lato"/>
                <a:ea typeface="Lato"/>
                <a:cs typeface="Lato"/>
                <a:sym typeface="Lato"/>
              </a:rPr>
              <a:t>4,496         &lt;      15,664</a:t>
            </a:r>
            <a:endParaRPr b="1" sz="2900">
              <a:highlight>
                <a:srgbClr val="D9D9D9"/>
              </a:highlight>
              <a:latin typeface="Lato"/>
              <a:ea typeface="Lato"/>
              <a:cs typeface="Lato"/>
              <a:sym typeface="Lato"/>
            </a:endParaRPr>
          </a:p>
          <a:p>
            <a:pPr indent="0" lvl="0" marL="0" rtl="0" algn="l">
              <a:spcBef>
                <a:spcPts val="0"/>
              </a:spcBef>
              <a:spcAft>
                <a:spcPts val="0"/>
              </a:spcAft>
              <a:buNone/>
            </a:pPr>
            <a:r>
              <a:t/>
            </a:r>
            <a:endParaRPr b="1" sz="1800">
              <a:highlight>
                <a:srgbClr val="D9D9D9"/>
              </a:highlight>
              <a:latin typeface="Lato"/>
              <a:ea typeface="Lato"/>
              <a:cs typeface="Lato"/>
              <a:sym typeface="Lato"/>
            </a:endParaRPr>
          </a:p>
        </p:txBody>
      </p:sp>
      <p:pic>
        <p:nvPicPr>
          <p:cNvPr id="126" name="Google Shape;126;p19"/>
          <p:cNvPicPr preferRelativeResize="0"/>
          <p:nvPr/>
        </p:nvPicPr>
        <p:blipFill>
          <a:blip r:embed="rId5">
            <a:alphaModFix/>
          </a:blip>
          <a:stretch>
            <a:fillRect/>
          </a:stretch>
        </p:blipFill>
        <p:spPr>
          <a:xfrm>
            <a:off x="4679975" y="1662525"/>
            <a:ext cx="4343775" cy="570575"/>
          </a:xfrm>
          <a:prstGeom prst="rect">
            <a:avLst/>
          </a:prstGeom>
          <a:noFill/>
          <a:ln>
            <a:noFill/>
          </a:ln>
        </p:spPr>
      </p:pic>
      <p:pic>
        <p:nvPicPr>
          <p:cNvPr id="127" name="Google Shape;127;p19"/>
          <p:cNvPicPr preferRelativeResize="0"/>
          <p:nvPr/>
        </p:nvPicPr>
        <p:blipFill>
          <a:blip r:embed="rId6">
            <a:alphaModFix/>
          </a:blip>
          <a:stretch>
            <a:fillRect/>
          </a:stretch>
        </p:blipFill>
        <p:spPr>
          <a:xfrm>
            <a:off x="81650" y="1662525"/>
            <a:ext cx="4343775" cy="570575"/>
          </a:xfrm>
          <a:prstGeom prst="rect">
            <a:avLst/>
          </a:prstGeom>
          <a:noFill/>
          <a:ln>
            <a:noFill/>
          </a:ln>
        </p:spPr>
      </p:pic>
      <p:pic>
        <p:nvPicPr>
          <p:cNvPr id="128" name="Google Shape;128;p19"/>
          <p:cNvPicPr preferRelativeResize="0"/>
          <p:nvPr/>
        </p:nvPicPr>
        <p:blipFill>
          <a:blip r:embed="rId7">
            <a:alphaModFix/>
          </a:blip>
          <a:stretch>
            <a:fillRect/>
          </a:stretch>
        </p:blipFill>
        <p:spPr>
          <a:xfrm>
            <a:off x="116450" y="3654331"/>
            <a:ext cx="4455549" cy="438758"/>
          </a:xfrm>
          <a:prstGeom prst="rect">
            <a:avLst/>
          </a:prstGeom>
          <a:noFill/>
          <a:ln>
            <a:noFill/>
          </a:ln>
        </p:spPr>
      </p:pic>
      <p:pic>
        <p:nvPicPr>
          <p:cNvPr id="129" name="Google Shape;129;p19"/>
          <p:cNvPicPr preferRelativeResize="0"/>
          <p:nvPr/>
        </p:nvPicPr>
        <p:blipFill>
          <a:blip r:embed="rId8">
            <a:alphaModFix/>
          </a:blip>
          <a:stretch>
            <a:fillRect/>
          </a:stretch>
        </p:blipFill>
        <p:spPr>
          <a:xfrm>
            <a:off x="4661701" y="3654325"/>
            <a:ext cx="4380328" cy="43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0" y="67750"/>
            <a:ext cx="4572001" cy="2311730"/>
          </a:xfrm>
          <a:prstGeom prst="rect">
            <a:avLst/>
          </a:prstGeom>
          <a:noFill/>
          <a:ln>
            <a:noFill/>
          </a:ln>
        </p:spPr>
      </p:pic>
      <p:pic>
        <p:nvPicPr>
          <p:cNvPr id="135" name="Google Shape;135;p20"/>
          <p:cNvPicPr preferRelativeResize="0"/>
          <p:nvPr/>
        </p:nvPicPr>
        <p:blipFill>
          <a:blip r:embed="rId4">
            <a:alphaModFix/>
          </a:blip>
          <a:stretch>
            <a:fillRect/>
          </a:stretch>
        </p:blipFill>
        <p:spPr>
          <a:xfrm>
            <a:off x="-30737" y="3414400"/>
            <a:ext cx="2593627" cy="1729100"/>
          </a:xfrm>
          <a:prstGeom prst="rect">
            <a:avLst/>
          </a:prstGeom>
          <a:noFill/>
          <a:ln>
            <a:noFill/>
          </a:ln>
        </p:spPr>
      </p:pic>
      <p:pic>
        <p:nvPicPr>
          <p:cNvPr id="136" name="Google Shape;136;p20"/>
          <p:cNvPicPr preferRelativeResize="0"/>
          <p:nvPr/>
        </p:nvPicPr>
        <p:blipFill>
          <a:blip r:embed="rId5">
            <a:alphaModFix/>
          </a:blip>
          <a:stretch>
            <a:fillRect/>
          </a:stretch>
        </p:blipFill>
        <p:spPr>
          <a:xfrm>
            <a:off x="6632075" y="3916925"/>
            <a:ext cx="2465301" cy="1199800"/>
          </a:xfrm>
          <a:prstGeom prst="rect">
            <a:avLst/>
          </a:prstGeom>
          <a:noFill/>
          <a:ln>
            <a:noFill/>
          </a:ln>
        </p:spPr>
      </p:pic>
      <p:pic>
        <p:nvPicPr>
          <p:cNvPr id="137" name="Google Shape;137;p20"/>
          <p:cNvPicPr preferRelativeResize="0"/>
          <p:nvPr/>
        </p:nvPicPr>
        <p:blipFill>
          <a:blip r:embed="rId6">
            <a:alphaModFix/>
          </a:blip>
          <a:stretch>
            <a:fillRect/>
          </a:stretch>
        </p:blipFill>
        <p:spPr>
          <a:xfrm>
            <a:off x="4572000" y="0"/>
            <a:ext cx="4572001" cy="2379475"/>
          </a:xfrm>
          <a:prstGeom prst="rect">
            <a:avLst/>
          </a:prstGeom>
          <a:noFill/>
          <a:ln>
            <a:noFill/>
          </a:ln>
        </p:spPr>
      </p:pic>
      <p:sp>
        <p:nvSpPr>
          <p:cNvPr id="138" name="Google Shape;138;p20"/>
          <p:cNvSpPr txBox="1"/>
          <p:nvPr/>
        </p:nvSpPr>
        <p:spPr>
          <a:xfrm>
            <a:off x="2607850" y="3379050"/>
            <a:ext cx="3842700" cy="4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9" name="Google Shape;139;p20"/>
          <p:cNvSpPr txBox="1"/>
          <p:nvPr/>
        </p:nvSpPr>
        <p:spPr>
          <a:xfrm>
            <a:off x="1759600" y="2458400"/>
            <a:ext cx="36507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5"/>
                </a:solidFill>
                <a:latin typeface="Raleway"/>
                <a:ea typeface="Raleway"/>
                <a:cs typeface="Raleway"/>
                <a:sym typeface="Raleway"/>
              </a:rPr>
              <a:t>Problems: </a:t>
            </a:r>
            <a:endParaRPr b="1" sz="25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8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chemeClr val="accent5"/>
                </a:solidFill>
                <a:latin typeface="Raleway"/>
                <a:ea typeface="Raleway"/>
                <a:cs typeface="Raleway"/>
                <a:sym typeface="Raleway"/>
              </a:rPr>
              <a:t>Ratings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Don’t represent the </a:t>
            </a:r>
            <a:r>
              <a:rPr b="1" lang="en" sz="1600">
                <a:solidFill>
                  <a:srgbClr val="FFFFFF"/>
                </a:solidFill>
                <a:latin typeface="Raleway"/>
                <a:ea typeface="Raleway"/>
                <a:cs typeface="Raleway"/>
                <a:sym typeface="Raleway"/>
              </a:rPr>
              <a:t>entirety</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of customers’ opinions.</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latin typeface="Raleway"/>
              <a:ea typeface="Raleway"/>
              <a:cs typeface="Raleway"/>
              <a:sym typeface="Raleway"/>
            </a:endParaRPr>
          </a:p>
          <a:p>
            <a:pPr indent="0" lvl="0" marL="0" rtl="0" algn="l">
              <a:spcBef>
                <a:spcPts val="0"/>
              </a:spcBef>
              <a:spcAft>
                <a:spcPts val="0"/>
              </a:spcAft>
              <a:buNone/>
            </a:pPr>
            <a:r>
              <a:rPr b="1" lang="en" sz="1600">
                <a:solidFill>
                  <a:schemeClr val="accent5"/>
                </a:solidFill>
                <a:latin typeface="Raleway"/>
                <a:ea typeface="Raleway"/>
                <a:cs typeface="Raleway"/>
                <a:sym typeface="Raleway"/>
              </a:rPr>
              <a:t>Popularity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rPr b="1" lang="en" sz="1600">
                <a:solidFill>
                  <a:srgbClr val="FFFFFF"/>
                </a:solidFill>
                <a:latin typeface="Raleway"/>
                <a:ea typeface="Raleway"/>
                <a:cs typeface="Raleway"/>
                <a:sym typeface="Raleway"/>
              </a:rPr>
              <a:t>Is important too.</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
        <p:nvSpPr>
          <p:cNvPr id="140" name="Google Shape;140;p20"/>
          <p:cNvSpPr txBox="1"/>
          <p:nvPr/>
        </p:nvSpPr>
        <p:spPr>
          <a:xfrm>
            <a:off x="2889400" y="22965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'rating'</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141" name="Google Shape;141;p20"/>
          <p:cNvSpPr txBox="1"/>
          <p:nvPr/>
        </p:nvSpPr>
        <p:spPr>
          <a:xfrm>
            <a:off x="7460675" y="22965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'rating'</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142" name="Google Shape;142;p20"/>
          <p:cNvSpPr txBox="1"/>
          <p:nvPr/>
        </p:nvSpPr>
        <p:spPr>
          <a:xfrm>
            <a:off x="4572100" y="2458400"/>
            <a:ext cx="44382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B6D7A8"/>
                </a:solidFill>
                <a:latin typeface="Raleway"/>
                <a:ea typeface="Raleway"/>
                <a:cs typeface="Raleway"/>
                <a:sym typeface="Raleway"/>
              </a:rPr>
              <a:t>Solution: </a:t>
            </a:r>
            <a:endParaRPr b="1" sz="2500">
              <a:solidFill>
                <a:srgbClr val="B6D7A8"/>
              </a:solidFill>
              <a:latin typeface="Raleway"/>
              <a:ea typeface="Raleway"/>
              <a:cs typeface="Raleway"/>
              <a:sym typeface="Raleway"/>
            </a:endParaRPr>
          </a:p>
          <a:p>
            <a:pPr indent="0" lvl="0" marL="0" rtl="0" algn="l">
              <a:spcBef>
                <a:spcPts val="0"/>
              </a:spcBef>
              <a:spcAft>
                <a:spcPts val="0"/>
              </a:spcAft>
              <a:buNone/>
            </a:pPr>
            <a:r>
              <a:t/>
            </a:r>
            <a:endParaRPr b="1" sz="800">
              <a:latin typeface="Raleway"/>
              <a:ea typeface="Raleway"/>
              <a:cs typeface="Raleway"/>
              <a:sym typeface="Raleway"/>
            </a:endParaRPr>
          </a:p>
          <a:p>
            <a:pPr indent="0" lvl="0" marL="0" rtl="0" algn="l">
              <a:spcBef>
                <a:spcPts val="0"/>
              </a:spcBef>
              <a:spcAft>
                <a:spcPts val="0"/>
              </a:spcAft>
              <a:buNone/>
            </a:pPr>
            <a:r>
              <a:rPr b="1" lang="en" sz="1600">
                <a:solidFill>
                  <a:srgbClr val="B6D7A8"/>
                </a:solidFill>
                <a:latin typeface="Raleway"/>
                <a:ea typeface="Raleway"/>
                <a:cs typeface="Raleway"/>
                <a:sym typeface="Raleway"/>
              </a:rPr>
              <a:t>Popularity score</a:t>
            </a:r>
            <a:endParaRPr b="1" sz="1600">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(rating count)</a:t>
            </a:r>
            <a:r>
              <a:rPr b="1" lang="en">
                <a:solidFill>
                  <a:srgbClr val="D5A6BD"/>
                </a:solidFill>
                <a:latin typeface="Raleway"/>
                <a:ea typeface="Raleway"/>
                <a:cs typeface="Raleway"/>
                <a:sym typeface="Raleway"/>
              </a:rPr>
              <a:t>/</a:t>
            </a:r>
            <a:r>
              <a:rPr b="1" lang="en">
                <a:solidFill>
                  <a:srgbClr val="FFFFFF"/>
                </a:solidFill>
                <a:latin typeface="Raleway"/>
                <a:ea typeface="Raleway"/>
                <a:cs typeface="Raleway"/>
                <a:sym typeface="Raleway"/>
              </a:rPr>
              <a:t>count.mean()</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en">
                <a:solidFill>
                  <a:srgbClr val="B6D7A8"/>
                </a:solidFill>
                <a:latin typeface="Raleway"/>
                <a:ea typeface="Raleway"/>
                <a:cs typeface="Raleway"/>
                <a:sym typeface="Raleway"/>
              </a:rPr>
              <a:t>Popularity_multiplier</a:t>
            </a:r>
            <a:endParaRPr b="1">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1+(rating count</a:t>
            </a:r>
            <a:r>
              <a:rPr b="1" lang="en">
                <a:solidFill>
                  <a:srgbClr val="D5A6BD"/>
                </a:solidFill>
                <a:latin typeface="Raleway"/>
                <a:ea typeface="Raleway"/>
                <a:cs typeface="Raleway"/>
                <a:sym typeface="Raleway"/>
              </a:rPr>
              <a:t>/</a:t>
            </a:r>
            <a:r>
              <a:rPr b="1" lang="en">
                <a:solidFill>
                  <a:srgbClr val="FFFFFF"/>
                </a:solidFill>
                <a:latin typeface="Raleway"/>
                <a:ea typeface="Raleway"/>
                <a:cs typeface="Raleway"/>
                <a:sym typeface="Raleway"/>
              </a:rPr>
              <a:t>count.max())</a:t>
            </a:r>
            <a:endParaRPr b="1">
              <a:solidFill>
                <a:srgbClr val="FFFFFF"/>
              </a:solidFill>
              <a:latin typeface="Raleway"/>
              <a:ea typeface="Raleway"/>
              <a:cs typeface="Raleway"/>
              <a:sym typeface="Raleway"/>
            </a:endParaRPr>
          </a:p>
          <a:p>
            <a:pPr indent="0" lvl="0" marL="0" rtl="0" algn="l">
              <a:spcBef>
                <a:spcPts val="0"/>
              </a:spcBef>
              <a:spcAft>
                <a:spcPts val="0"/>
              </a:spcAft>
              <a:buNone/>
            </a:pPr>
            <a:r>
              <a:rPr b="1" lang="en">
                <a:solidFill>
                  <a:srgbClr val="B6D7A8"/>
                </a:solidFill>
                <a:latin typeface="Raleway"/>
                <a:ea typeface="Raleway"/>
                <a:cs typeface="Raleway"/>
                <a:sym typeface="Raleway"/>
              </a:rPr>
              <a:t>Wonho_recommend_score</a:t>
            </a:r>
            <a:endParaRPr b="1">
              <a:solidFill>
                <a:srgbClr val="B6D7A8"/>
              </a:solidFill>
              <a:latin typeface="Raleway"/>
              <a:ea typeface="Raleway"/>
              <a:cs typeface="Raleway"/>
              <a:sym typeface="Raleway"/>
            </a:endParaRPr>
          </a:p>
          <a:p>
            <a:pPr indent="0" lvl="0" marL="0" rtl="0" algn="l">
              <a:spcBef>
                <a:spcPts val="0"/>
              </a:spcBef>
              <a:spcAft>
                <a:spcPts val="0"/>
              </a:spcAft>
              <a:buNone/>
            </a:pPr>
            <a:r>
              <a:rPr b="1" lang="en">
                <a:solidFill>
                  <a:srgbClr val="FFFFFF"/>
                </a:solidFill>
                <a:latin typeface="Raleway"/>
                <a:ea typeface="Raleway"/>
                <a:cs typeface="Raleway"/>
                <a:sym typeface="Raleway"/>
              </a:rPr>
              <a:t>popularity_multiplier</a:t>
            </a:r>
            <a:r>
              <a:rPr b="1" lang="en">
                <a:solidFill>
                  <a:srgbClr val="D5A6BD"/>
                </a:solidFill>
                <a:latin typeface="Raleway"/>
                <a:ea typeface="Raleway"/>
                <a:cs typeface="Raleway"/>
                <a:sym typeface="Raleway"/>
              </a:rPr>
              <a:t>X</a:t>
            </a:r>
            <a:r>
              <a:rPr b="1" lang="en">
                <a:solidFill>
                  <a:srgbClr val="FFFFFF"/>
                </a:solidFill>
                <a:latin typeface="Raleway"/>
                <a:ea typeface="Raleway"/>
                <a:cs typeface="Raleway"/>
                <a:sym typeface="Raleway"/>
              </a:rPr>
              <a:t>rating</a:t>
            </a:r>
            <a:endParaRPr b="1">
              <a:solidFill>
                <a:srgbClr val="FFFFFF"/>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6" name="Shape 146"/>
        <p:cNvGrpSpPr/>
        <p:nvPr/>
      </p:nvGrpSpPr>
      <p:grpSpPr>
        <a:xfrm>
          <a:off x="0" y="0"/>
          <a:ext cx="0" cy="0"/>
          <a:chOff x="0" y="0"/>
          <a:chExt cx="0" cy="0"/>
        </a:xfrm>
      </p:grpSpPr>
      <p:pic>
        <p:nvPicPr>
          <p:cNvPr id="147" name="Google Shape;147;p21"/>
          <p:cNvPicPr preferRelativeResize="0"/>
          <p:nvPr/>
        </p:nvPicPr>
        <p:blipFill>
          <a:blip r:embed="rId3">
            <a:alphaModFix/>
          </a:blip>
          <a:stretch>
            <a:fillRect/>
          </a:stretch>
        </p:blipFill>
        <p:spPr>
          <a:xfrm>
            <a:off x="0" y="0"/>
            <a:ext cx="4571999" cy="2364318"/>
          </a:xfrm>
          <a:prstGeom prst="rect">
            <a:avLst/>
          </a:prstGeom>
          <a:noFill/>
          <a:ln>
            <a:noFill/>
          </a:ln>
        </p:spPr>
      </p:pic>
      <p:pic>
        <p:nvPicPr>
          <p:cNvPr id="148" name="Google Shape;148;p21"/>
          <p:cNvPicPr preferRelativeResize="0"/>
          <p:nvPr/>
        </p:nvPicPr>
        <p:blipFill>
          <a:blip r:embed="rId4">
            <a:alphaModFix/>
          </a:blip>
          <a:stretch>
            <a:fillRect/>
          </a:stretch>
        </p:blipFill>
        <p:spPr>
          <a:xfrm>
            <a:off x="4577425" y="0"/>
            <a:ext cx="4566575" cy="2364326"/>
          </a:xfrm>
          <a:prstGeom prst="rect">
            <a:avLst/>
          </a:prstGeom>
          <a:noFill/>
          <a:ln>
            <a:noFill/>
          </a:ln>
        </p:spPr>
      </p:pic>
      <p:pic>
        <p:nvPicPr>
          <p:cNvPr id="149" name="Google Shape;149;p21"/>
          <p:cNvPicPr preferRelativeResize="0"/>
          <p:nvPr/>
        </p:nvPicPr>
        <p:blipFill>
          <a:blip r:embed="rId5">
            <a:alphaModFix/>
          </a:blip>
          <a:stretch>
            <a:fillRect/>
          </a:stretch>
        </p:blipFill>
        <p:spPr>
          <a:xfrm>
            <a:off x="-30737" y="3414400"/>
            <a:ext cx="2593627" cy="1729100"/>
          </a:xfrm>
          <a:prstGeom prst="rect">
            <a:avLst/>
          </a:prstGeom>
          <a:noFill/>
          <a:ln>
            <a:noFill/>
          </a:ln>
        </p:spPr>
      </p:pic>
      <p:pic>
        <p:nvPicPr>
          <p:cNvPr id="150" name="Google Shape;150;p21"/>
          <p:cNvPicPr preferRelativeResize="0"/>
          <p:nvPr/>
        </p:nvPicPr>
        <p:blipFill>
          <a:blip r:embed="rId6">
            <a:alphaModFix/>
          </a:blip>
          <a:stretch>
            <a:fillRect/>
          </a:stretch>
        </p:blipFill>
        <p:spPr>
          <a:xfrm>
            <a:off x="6632075" y="3916925"/>
            <a:ext cx="2465301" cy="1199800"/>
          </a:xfrm>
          <a:prstGeom prst="rect">
            <a:avLst/>
          </a:prstGeom>
          <a:noFill/>
          <a:ln>
            <a:noFill/>
          </a:ln>
        </p:spPr>
      </p:pic>
      <p:sp>
        <p:nvSpPr>
          <p:cNvPr id="151" name="Google Shape;151;p21"/>
          <p:cNvSpPr txBox="1"/>
          <p:nvPr/>
        </p:nvSpPr>
        <p:spPr>
          <a:xfrm>
            <a:off x="1316700" y="2296525"/>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a:t>
            </a:r>
            <a:r>
              <a:rPr lang="en" sz="1200">
                <a:solidFill>
                  <a:srgbClr val="E06666"/>
                </a:solidFill>
                <a:highlight>
                  <a:srgbClr val="FFFFFF"/>
                </a:highlight>
                <a:latin typeface="Raleway"/>
                <a:ea typeface="Raleway"/>
                <a:cs typeface="Raleway"/>
                <a:sym typeface="Raleway"/>
              </a:rPr>
              <a:t>Wonho_recommend_score</a:t>
            </a:r>
            <a:r>
              <a:rPr lang="en" sz="1200">
                <a:solidFill>
                  <a:srgbClr val="E06666"/>
                </a:solidFill>
                <a:highlight>
                  <a:srgbClr val="FFFFFF"/>
                </a:highlight>
                <a:latin typeface="Lato"/>
                <a:ea typeface="Lato"/>
                <a:cs typeface="Lato"/>
                <a:sym typeface="Lato"/>
              </a:rPr>
              <a:t>'</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152" name="Google Shape;152;p21"/>
          <p:cNvSpPr txBox="1"/>
          <p:nvPr/>
        </p:nvSpPr>
        <p:spPr>
          <a:xfrm>
            <a:off x="5888700" y="2295450"/>
            <a:ext cx="37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Lato"/>
                <a:ea typeface="Lato"/>
                <a:cs typeface="Lato"/>
                <a:sym typeface="Lato"/>
              </a:rPr>
              <a:t>.sort_values(by</a:t>
            </a:r>
            <a:r>
              <a:rPr lang="en" sz="1200">
                <a:solidFill>
                  <a:srgbClr val="C27BA0"/>
                </a:solidFill>
                <a:highlight>
                  <a:srgbClr val="FFFFFF"/>
                </a:highlight>
                <a:latin typeface="Lato"/>
                <a:ea typeface="Lato"/>
                <a:cs typeface="Lato"/>
                <a:sym typeface="Lato"/>
              </a:rPr>
              <a:t>=</a:t>
            </a:r>
            <a:r>
              <a:rPr lang="en" sz="1200">
                <a:solidFill>
                  <a:srgbClr val="E06666"/>
                </a:solidFill>
                <a:highlight>
                  <a:srgbClr val="FFFFFF"/>
                </a:highlight>
                <a:latin typeface="Lato"/>
                <a:ea typeface="Lato"/>
                <a:cs typeface="Lato"/>
                <a:sym typeface="Lato"/>
              </a:rPr>
              <a:t>'</a:t>
            </a:r>
            <a:r>
              <a:rPr lang="en" sz="1200">
                <a:solidFill>
                  <a:srgbClr val="E06666"/>
                </a:solidFill>
                <a:highlight>
                  <a:srgbClr val="FFFFFF"/>
                </a:highlight>
                <a:latin typeface="Raleway"/>
                <a:ea typeface="Raleway"/>
                <a:cs typeface="Raleway"/>
                <a:sym typeface="Raleway"/>
              </a:rPr>
              <a:t>Wonho_recommend_score</a:t>
            </a:r>
            <a:r>
              <a:rPr lang="en" sz="1200">
                <a:solidFill>
                  <a:srgbClr val="E06666"/>
                </a:solidFill>
                <a:highlight>
                  <a:srgbClr val="FFFFFF"/>
                </a:highlight>
                <a:latin typeface="Lato"/>
                <a:ea typeface="Lato"/>
                <a:cs typeface="Lato"/>
                <a:sym typeface="Lato"/>
              </a:rPr>
              <a:t>'</a:t>
            </a:r>
            <a:r>
              <a:rPr lang="en" sz="1200">
                <a:highlight>
                  <a:srgbClr val="FFFFFF"/>
                </a:highlight>
                <a:latin typeface="Lato"/>
                <a:ea typeface="Lato"/>
                <a:cs typeface="Lato"/>
                <a:sym typeface="Lato"/>
              </a:rPr>
              <a:t>)</a:t>
            </a:r>
            <a:endParaRPr sz="1200">
              <a:highlight>
                <a:srgbClr val="FFFFFF"/>
              </a:highlight>
              <a:latin typeface="Lato"/>
              <a:ea typeface="Lato"/>
              <a:cs typeface="Lato"/>
              <a:sym typeface="Lato"/>
            </a:endParaRPr>
          </a:p>
        </p:txBody>
      </p:sp>
      <p:sp>
        <p:nvSpPr>
          <p:cNvPr id="153" name="Google Shape;153;p21"/>
          <p:cNvSpPr txBox="1"/>
          <p:nvPr/>
        </p:nvSpPr>
        <p:spPr>
          <a:xfrm>
            <a:off x="306600" y="2830575"/>
            <a:ext cx="39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154" name="Google Shape;154;p21"/>
          <p:cNvGrpSpPr/>
          <p:nvPr/>
        </p:nvGrpSpPr>
        <p:grpSpPr>
          <a:xfrm>
            <a:off x="3373375" y="2571754"/>
            <a:ext cx="2397251" cy="2537072"/>
            <a:chOff x="6727075" y="395363"/>
            <a:chExt cx="2397251" cy="2537072"/>
          </a:xfrm>
        </p:grpSpPr>
        <p:pic>
          <p:nvPicPr>
            <p:cNvPr id="155" name="Google Shape;155;p21"/>
            <p:cNvPicPr preferRelativeResize="0"/>
            <p:nvPr/>
          </p:nvPicPr>
          <p:blipFill>
            <a:blip r:embed="rId7">
              <a:alphaModFix/>
            </a:blip>
            <a:stretch>
              <a:fillRect/>
            </a:stretch>
          </p:blipFill>
          <p:spPr>
            <a:xfrm>
              <a:off x="6727075" y="427434"/>
              <a:ext cx="2397251" cy="2505000"/>
            </a:xfrm>
            <a:prstGeom prst="rect">
              <a:avLst/>
            </a:prstGeom>
            <a:noFill/>
            <a:ln>
              <a:noFill/>
            </a:ln>
          </p:spPr>
        </p:pic>
        <p:pic>
          <p:nvPicPr>
            <p:cNvPr descr="Piece of duct tape sticking a note to the slide" id="156" name="Google Shape;156;p21"/>
            <p:cNvPicPr preferRelativeResize="0"/>
            <p:nvPr/>
          </p:nvPicPr>
          <p:blipFill rotWithShape="1">
            <a:blip r:embed="rId8">
              <a:alphaModFix/>
            </a:blip>
            <a:srcRect b="10011" l="9244" r="2118" t="5926"/>
            <a:stretch/>
          </p:blipFill>
          <p:spPr>
            <a:xfrm rot="154826">
              <a:off x="7370663" y="419419"/>
              <a:ext cx="1077273" cy="382687"/>
            </a:xfrm>
            <a:prstGeom prst="rect">
              <a:avLst/>
            </a:prstGeom>
            <a:noFill/>
            <a:ln>
              <a:noFill/>
            </a:ln>
          </p:spPr>
        </p:pic>
        <p:sp>
          <p:nvSpPr>
            <p:cNvPr id="157" name="Google Shape;157;p21"/>
            <p:cNvSpPr txBox="1"/>
            <p:nvPr/>
          </p:nvSpPr>
          <p:spPr>
            <a:xfrm>
              <a:off x="6847350" y="661896"/>
              <a:ext cx="21567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Result</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a:solidFill>
                    <a:schemeClr val="dk2"/>
                  </a:solidFill>
                  <a:latin typeface="Raleway"/>
                  <a:ea typeface="Raleway"/>
                  <a:cs typeface="Raleway"/>
                  <a:sym typeface="Raleway"/>
                </a:rPr>
                <a:t>Now the </a:t>
              </a:r>
              <a:r>
                <a:rPr b="1" lang="en">
                  <a:solidFill>
                    <a:schemeClr val="dk2"/>
                  </a:solidFill>
                  <a:latin typeface="Raleway"/>
                  <a:ea typeface="Raleway"/>
                  <a:cs typeface="Raleway"/>
                  <a:sym typeface="Raleway"/>
                </a:rPr>
                <a:t>rankings </a:t>
              </a:r>
              <a:r>
                <a:rPr lang="en">
                  <a:solidFill>
                    <a:schemeClr val="dk2"/>
                  </a:solidFill>
                  <a:latin typeface="Raleway"/>
                  <a:ea typeface="Raleway"/>
                  <a:cs typeface="Raleway"/>
                  <a:sym typeface="Raleway"/>
                </a:rPr>
                <a:t>seem to be more </a:t>
              </a:r>
              <a:r>
                <a:rPr b="1" lang="en">
                  <a:solidFill>
                    <a:schemeClr val="dk2"/>
                  </a:solidFill>
                  <a:latin typeface="Raleway"/>
                  <a:ea typeface="Raleway"/>
                  <a:cs typeface="Raleway"/>
                  <a:sym typeface="Raleway"/>
                </a:rPr>
                <a:t>consistent</a:t>
              </a: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solidFill>
                    <a:schemeClr val="dk2"/>
                  </a:solidFill>
                  <a:latin typeface="Raleway"/>
                  <a:ea typeface="Raleway"/>
                  <a:cs typeface="Raleway"/>
                  <a:sym typeface="Raleway"/>
                </a:rPr>
                <a:t>  </a:t>
              </a:r>
              <a:endParaRPr>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b="1" lang="en">
                  <a:solidFill>
                    <a:schemeClr val="dk2"/>
                  </a:solidFill>
                  <a:latin typeface="Raleway"/>
                  <a:ea typeface="Raleway"/>
                  <a:cs typeface="Raleway"/>
                  <a:sym typeface="Raleway"/>
                </a:rPr>
                <a:t>Two tables</a:t>
              </a:r>
              <a:r>
                <a:rPr lang="en">
                  <a:solidFill>
                    <a:schemeClr val="dk2"/>
                  </a:solidFill>
                  <a:latin typeface="Raleway"/>
                  <a:ea typeface="Raleway"/>
                  <a:cs typeface="Raleway"/>
                  <a:sym typeface="Raleway"/>
                </a:rPr>
                <a:t> have better </a:t>
              </a:r>
              <a:r>
                <a:rPr b="1" lang="en">
                  <a:solidFill>
                    <a:schemeClr val="dk2"/>
                  </a:solidFill>
                  <a:latin typeface="Raleway"/>
                  <a:ea typeface="Raleway"/>
                  <a:cs typeface="Raleway"/>
                  <a:sym typeface="Raleway"/>
                </a:rPr>
                <a:t>overlaps</a:t>
              </a:r>
              <a:endParaRPr b="1" sz="1150">
                <a:solidFill>
                  <a:schemeClr val="dk2"/>
                </a:solidFill>
                <a:latin typeface="Raleway"/>
                <a:ea typeface="Raleway"/>
                <a:cs typeface="Raleway"/>
                <a:sym typeface="Ralewa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